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57"/>
  </p:notesMasterIdLst>
  <p:sldIdLst>
    <p:sldId id="256" r:id="rId2"/>
    <p:sldId id="273" r:id="rId3"/>
    <p:sldId id="303" r:id="rId4"/>
    <p:sldId id="315" r:id="rId5"/>
    <p:sldId id="305" r:id="rId6"/>
    <p:sldId id="260" r:id="rId7"/>
    <p:sldId id="332" r:id="rId8"/>
    <p:sldId id="271" r:id="rId9"/>
    <p:sldId id="331" r:id="rId10"/>
    <p:sldId id="306" r:id="rId11"/>
    <p:sldId id="316" r:id="rId12"/>
    <p:sldId id="308" r:id="rId13"/>
    <p:sldId id="320" r:id="rId14"/>
    <p:sldId id="317" r:id="rId15"/>
    <p:sldId id="314" r:id="rId16"/>
    <p:sldId id="321" r:id="rId17"/>
    <p:sldId id="322" r:id="rId18"/>
    <p:sldId id="307" r:id="rId19"/>
    <p:sldId id="352" r:id="rId20"/>
    <p:sldId id="336" r:id="rId21"/>
    <p:sldId id="337" r:id="rId22"/>
    <p:sldId id="338" r:id="rId23"/>
    <p:sldId id="339" r:id="rId24"/>
    <p:sldId id="340" r:id="rId25"/>
    <p:sldId id="341" r:id="rId26"/>
    <p:sldId id="326" r:id="rId27"/>
    <p:sldId id="342" r:id="rId28"/>
    <p:sldId id="343" r:id="rId29"/>
    <p:sldId id="328" r:id="rId30"/>
    <p:sldId id="323" r:id="rId31"/>
    <p:sldId id="344" r:id="rId32"/>
    <p:sldId id="327" r:id="rId33"/>
    <p:sldId id="345" r:id="rId34"/>
    <p:sldId id="319" r:id="rId35"/>
    <p:sldId id="324" r:id="rId36"/>
    <p:sldId id="313" r:id="rId37"/>
    <p:sldId id="333" r:id="rId38"/>
    <p:sldId id="334" r:id="rId39"/>
    <p:sldId id="318" r:id="rId40"/>
    <p:sldId id="335" r:id="rId41"/>
    <p:sldId id="353" r:id="rId42"/>
    <p:sldId id="257" r:id="rId43"/>
    <p:sldId id="269" r:id="rId44"/>
    <p:sldId id="265" r:id="rId45"/>
    <p:sldId id="267" r:id="rId46"/>
    <p:sldId id="268" r:id="rId47"/>
    <p:sldId id="266" r:id="rId48"/>
    <p:sldId id="270" r:id="rId49"/>
    <p:sldId id="346" r:id="rId50"/>
    <p:sldId id="347" r:id="rId51"/>
    <p:sldId id="354" r:id="rId52"/>
    <p:sldId id="348" r:id="rId53"/>
    <p:sldId id="349" r:id="rId54"/>
    <p:sldId id="330" r:id="rId55"/>
    <p:sldId id="351" r:id="rId56"/>
  </p:sldIdLst>
  <p:sldSz cx="9144000" cy="5143500" type="screen16x9"/>
  <p:notesSz cx="17348200" cy="9753600"/>
  <p:embeddedFontLst>
    <p:embeddedFont>
      <p:font typeface="Calisto MT" panose="02040603050505030304" pitchFamily="18" charset="0"/>
      <p:regular r:id="rId58"/>
      <p:bold r:id="rId59"/>
      <p:italic r:id="rId60"/>
      <p:boldItalic r:id="rId61"/>
    </p:embeddedFont>
    <p:embeddedFont>
      <p:font typeface="Chau Philomene One" panose="020B0600000101010101" charset="0"/>
      <p:regular r:id="rId62"/>
      <p:italic r:id="rId63"/>
    </p:embeddedFont>
    <p:embeddedFont>
      <p:font typeface="KoPub돋움체 Bold" panose="00000800000000000000" pitchFamily="2" charset="-127"/>
      <p:regular r:id="rId64"/>
      <p:bold r:id="rId65"/>
    </p:embeddedFont>
    <p:embeddedFont>
      <p:font typeface="KoPub돋움체 Light" panose="00000300000000000000" pitchFamily="2" charset="-127"/>
      <p:regular r:id="rId66"/>
    </p:embeddedFont>
    <p:embeddedFont>
      <p:font typeface="KoPub돋움체 Medium" panose="00000600000000000000" pitchFamily="2" charset="-127"/>
      <p:regular r:id="rId67"/>
    </p:embeddedFont>
    <p:embeddedFont>
      <p:font typeface="Microsoft YaHei UI Light" panose="020B0502040204020203" pitchFamily="34" charset="-122"/>
      <p:regular r:id="rId68"/>
    </p:embeddedFont>
    <p:embeddedFont>
      <p:font typeface="Rokkitt Regular" panose="020B0600000101010101" charset="0"/>
      <p:regular r:id="rId69"/>
      <p:bold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F40"/>
    <a:srgbClr val="F8FFF5"/>
    <a:srgbClr val="FFFFFF"/>
    <a:srgbClr val="A2A5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BBBDAB-543C-4EFD-B2A9-0504D92943D9}">
  <a:tblStyle styleId="{80BBBDAB-543C-4EFD-B2A9-0504D92943D9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89912" autoAdjust="0"/>
  </p:normalViewPr>
  <p:slideViewPr>
    <p:cSldViewPr snapToGrid="0">
      <p:cViewPr varScale="1">
        <p:scale>
          <a:sx n="101" d="100"/>
          <a:sy n="101" d="100"/>
        </p:scale>
        <p:origin x="840" y="77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4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일대일 대응이 되는 것이 아니라 하나의 변수가 여러가지 영향을 미치는 멀티 액션임</a:t>
            </a:r>
            <a:r>
              <a:rPr lang="en-US" altLang="ko-KR" dirty="0"/>
              <a:t>. </a:t>
            </a:r>
            <a:r>
              <a:rPr lang="ko-KR" altLang="en-US" dirty="0"/>
              <a:t>여러가지 변수를 한번에 처리하려 한다면 문제가 생길 수 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우선순위를 설정하여 높은 순서대로 처리하게 함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054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367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편의의 증대를 위한 제어방법을 구상하려 했고 그 결과 히스테리 </a:t>
            </a:r>
            <a:r>
              <a:rPr lang="ko-KR" altLang="en-US" dirty="0" err="1"/>
              <a:t>시스제어를</a:t>
            </a:r>
            <a:r>
              <a:rPr lang="ko-KR" altLang="en-US" dirty="0"/>
              <a:t> 선택하게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ko-KR" altLang="en-US" dirty="0" err="1"/>
              <a:t>액츄에이터가</a:t>
            </a:r>
            <a:r>
              <a:rPr lang="ko-KR" altLang="en-US" dirty="0"/>
              <a:t> 이런 제어 방법을 사용하고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히스테리시스</a:t>
            </a:r>
            <a:r>
              <a:rPr lang="ko-KR" altLang="en-US" dirty="0"/>
              <a:t> </a:t>
            </a:r>
            <a:r>
              <a:rPr lang="ko-KR" altLang="en-US" dirty="0" err="1"/>
              <a:t>제어란</a:t>
            </a:r>
            <a:r>
              <a:rPr lang="ko-KR" altLang="en-US" dirty="0"/>
              <a:t> 단순히 </a:t>
            </a:r>
            <a:r>
              <a:rPr lang="ko-KR" altLang="en-US" dirty="0" err="1"/>
              <a:t>임계값을</a:t>
            </a:r>
            <a:r>
              <a:rPr lang="ko-KR" altLang="en-US" dirty="0"/>
              <a:t> 경계로 껐다 켜지는 것이 아닌</a:t>
            </a:r>
            <a:r>
              <a:rPr lang="en-US" altLang="ko-KR" dirty="0"/>
              <a:t>, </a:t>
            </a:r>
            <a:r>
              <a:rPr lang="ko-KR" altLang="en-US" dirty="0"/>
              <a:t>조절 감도를 두고 제어를 하는 방법을 말하는데 예를 들자면</a:t>
            </a:r>
            <a:endParaRPr lang="en-US" altLang="ko-KR" dirty="0"/>
          </a:p>
          <a:p>
            <a:r>
              <a:rPr lang="en-US" altLang="ko-KR" dirty="0"/>
              <a:t>101</a:t>
            </a:r>
            <a:r>
              <a:rPr lang="ko-KR" altLang="en-US" dirty="0"/>
              <a:t>도 이상에서 실행되는 냉각기가 있다고 할 때 조절 감도를 </a:t>
            </a:r>
            <a:r>
              <a:rPr lang="en-US" altLang="ko-KR" dirty="0"/>
              <a:t>1</a:t>
            </a:r>
            <a:r>
              <a:rPr lang="ko-KR" altLang="en-US" dirty="0" err="1"/>
              <a:t>도로하는</a:t>
            </a:r>
            <a:r>
              <a:rPr lang="ko-KR" altLang="en-US" dirty="0"/>
              <a:t> </a:t>
            </a:r>
            <a:r>
              <a:rPr lang="ko-KR" altLang="en-US" dirty="0" err="1"/>
              <a:t>히스테리시스</a:t>
            </a:r>
            <a:r>
              <a:rPr lang="ko-KR" altLang="en-US" dirty="0"/>
              <a:t> 제어를 하게 된다면 </a:t>
            </a:r>
            <a:r>
              <a:rPr lang="en-US" altLang="ko-KR" dirty="0"/>
              <a:t>101</a:t>
            </a:r>
            <a:r>
              <a:rPr lang="ko-KR" altLang="en-US" dirty="0"/>
              <a:t>도에서 켜지고 꺼지는 것이 아니라 </a:t>
            </a:r>
            <a:r>
              <a:rPr lang="en-US" altLang="ko-KR" dirty="0"/>
              <a:t>100</a:t>
            </a:r>
            <a:r>
              <a:rPr lang="ko-KR" altLang="en-US" dirty="0"/>
              <a:t>도까지 떨어져야 냉각기가 꺼지게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제어방법을 </a:t>
            </a:r>
            <a:r>
              <a:rPr lang="ko-KR" altLang="en-US" dirty="0" err="1"/>
              <a:t>했을때</a:t>
            </a:r>
            <a:r>
              <a:rPr lang="ko-KR" altLang="en-US" dirty="0"/>
              <a:t> 전력을 더 안정적으로 제어 </a:t>
            </a:r>
            <a:r>
              <a:rPr lang="ko-KR" altLang="en-US" dirty="0" err="1"/>
              <a:t>할수</a:t>
            </a:r>
            <a:r>
              <a:rPr lang="ko-KR" altLang="en-US" dirty="0"/>
              <a:t> 있고 반복된 </a:t>
            </a:r>
            <a:r>
              <a:rPr lang="ko-KR" altLang="en-US" dirty="0" err="1"/>
              <a:t>액츄에이터의</a:t>
            </a:r>
            <a:r>
              <a:rPr lang="ko-KR" altLang="en-US" dirty="0"/>
              <a:t> 꺼짐과 </a:t>
            </a:r>
            <a:r>
              <a:rPr lang="ko-KR" altLang="en-US" dirty="0" err="1"/>
              <a:t>켜짐으로</a:t>
            </a:r>
            <a:r>
              <a:rPr lang="ko-KR" altLang="en-US" dirty="0"/>
              <a:t> 인한 사용자의 불만을 방지할 수 있다는 장점이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7265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349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437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712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시리얼 통신과 </a:t>
            </a:r>
            <a:r>
              <a:rPr lang="en-US" altLang="ko-KR" dirty="0" err="1"/>
              <a:t>lcd</a:t>
            </a:r>
            <a:r>
              <a:rPr lang="ko-KR" altLang="en-US" dirty="0"/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654061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시리얼 통신과 </a:t>
            </a:r>
            <a:r>
              <a:rPr lang="en-US" altLang="ko-KR" dirty="0" err="1"/>
              <a:t>lcd</a:t>
            </a:r>
            <a:r>
              <a:rPr lang="ko-KR" altLang="en-US" dirty="0"/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043924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시리얼 통신과 </a:t>
            </a:r>
            <a:r>
              <a:rPr lang="en-US" altLang="ko-KR" dirty="0" err="1"/>
              <a:t>lcd</a:t>
            </a:r>
            <a:r>
              <a:rPr lang="ko-KR" altLang="en-US" dirty="0"/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555016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185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c68a97855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c68a97855_1_21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869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Pump</a:t>
            </a:r>
            <a:r>
              <a:rPr lang="ko-KR" altLang="en-US" dirty="0"/>
              <a:t>는 환경인 땅 습도와 온도가 변하게 되면 </a:t>
            </a:r>
            <a:r>
              <a:rPr lang="en-US" altLang="ko-KR" dirty="0"/>
              <a:t>Sensor</a:t>
            </a:r>
            <a:r>
              <a:rPr lang="ko-KR" altLang="en-US" dirty="0"/>
              <a:t>인 토양습도 센서와 </a:t>
            </a:r>
            <a:r>
              <a:rPr lang="en-US" altLang="ko-KR" dirty="0"/>
              <a:t>DHT </a:t>
            </a:r>
            <a:r>
              <a:rPr lang="ko-KR" altLang="en-US" dirty="0"/>
              <a:t>센서가 온도와 공기 습도를 감지합니다</a:t>
            </a:r>
            <a:r>
              <a:rPr lang="en-US" altLang="ko-KR" dirty="0"/>
              <a:t>. </a:t>
            </a:r>
            <a:r>
              <a:rPr lang="ko-KR" altLang="en-US" dirty="0"/>
              <a:t>감지한 값에 따라 펌프가 작동을 해 환경에 피드백을 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464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바질과 방울토마토의 적정 발아 온도는 </a:t>
            </a:r>
            <a:r>
              <a:rPr lang="en-US" altLang="ko-KR" dirty="0"/>
              <a:t>20~25,</a:t>
            </a:r>
            <a:r>
              <a:rPr lang="ko-KR" altLang="en-US" dirty="0"/>
              <a:t> </a:t>
            </a:r>
            <a:r>
              <a:rPr lang="en-US" altLang="ko-KR" dirty="0"/>
              <a:t>25~30</a:t>
            </a:r>
            <a:r>
              <a:rPr lang="ko-KR" altLang="en-US" dirty="0"/>
              <a:t> 이므로 적정 온도로 </a:t>
            </a:r>
            <a:r>
              <a:rPr lang="en-US" altLang="ko-KR" dirty="0"/>
              <a:t>23</a:t>
            </a:r>
            <a:r>
              <a:rPr lang="ko-KR" altLang="en-US" dirty="0"/>
              <a:t>도로 목표 값으로 합니다</a:t>
            </a:r>
            <a:r>
              <a:rPr lang="en-US" altLang="ko-KR" dirty="0"/>
              <a:t>. </a:t>
            </a:r>
            <a:r>
              <a:rPr lang="ko-KR" altLang="en-US" dirty="0"/>
              <a:t>그리고 공기 습도는</a:t>
            </a:r>
            <a:r>
              <a:rPr lang="en-US" altLang="ko-KR" dirty="0"/>
              <a:t>80~90%</a:t>
            </a:r>
            <a:r>
              <a:rPr lang="ko-KR" altLang="en-US" dirty="0"/>
              <a:t>사이에서 잘 크기 때문에 적정 습도를 </a:t>
            </a:r>
            <a:r>
              <a:rPr lang="en-US" altLang="ko-KR" dirty="0"/>
              <a:t>80%</a:t>
            </a:r>
            <a:r>
              <a:rPr lang="ko-KR" altLang="en-US" dirty="0"/>
              <a:t>로 지정합니다</a:t>
            </a:r>
            <a:r>
              <a:rPr lang="en-US" altLang="ko-KR" dirty="0"/>
              <a:t>. </a:t>
            </a:r>
            <a:r>
              <a:rPr lang="ko-KR" altLang="en-US" dirty="0"/>
              <a:t>그리고 토양은 공기보다 습도를 더 많이 붙잡고 있으므로 낮은 </a:t>
            </a:r>
            <a:r>
              <a:rPr lang="en-US" altLang="ko-KR" dirty="0"/>
              <a:t>70%</a:t>
            </a:r>
            <a:r>
              <a:rPr lang="ko-KR" altLang="en-US" dirty="0"/>
              <a:t>를 적정 습도로 지정했습니다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338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Sensor</a:t>
            </a:r>
            <a:r>
              <a:rPr lang="ko-KR" altLang="en-US" dirty="0"/>
              <a:t>로 사용된 토양 습도 센서와 </a:t>
            </a:r>
            <a:r>
              <a:rPr lang="en-US" altLang="ko-KR" dirty="0"/>
              <a:t>DHT </a:t>
            </a:r>
            <a:r>
              <a:rPr lang="ko-KR" altLang="en-US" dirty="0"/>
              <a:t>센서입니다</a:t>
            </a:r>
            <a:r>
              <a:rPr lang="en-US" altLang="ko-KR" dirty="0"/>
              <a:t>. </a:t>
            </a:r>
            <a:r>
              <a:rPr lang="ko-KR" altLang="en-US" dirty="0"/>
              <a:t>이 센서들을 이용해 토양의 수분과 공기 중의 수분 및 온도를 측정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22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Actuator</a:t>
            </a:r>
            <a:r>
              <a:rPr lang="ko-KR" altLang="en-US" dirty="0"/>
              <a:t>로 펌프를 사용해 온도와 습도에 영향을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336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 순환 구조 입니다</a:t>
            </a:r>
            <a:r>
              <a:rPr lang="en-US" altLang="ko-KR" dirty="0"/>
              <a:t>. </a:t>
            </a:r>
            <a:r>
              <a:rPr lang="ko-KR" altLang="en-US" dirty="0"/>
              <a:t>펌프에서 올라와 튜브를 지나면서 두개의 노즐에서 물이 분사 됩니다</a:t>
            </a:r>
            <a:r>
              <a:rPr lang="en-US" altLang="ko-KR" dirty="0"/>
              <a:t>.  </a:t>
            </a:r>
            <a:r>
              <a:rPr lang="ko-KR" altLang="en-US" dirty="0"/>
              <a:t>노즐을 두개 직렬로 연결했을 때 마지막 노즐에 압력이 부족해 노즐을 지나치게 되었습니다</a:t>
            </a:r>
            <a:r>
              <a:rPr lang="en-US" altLang="ko-KR" dirty="0"/>
              <a:t>. </a:t>
            </a:r>
            <a:r>
              <a:rPr lang="ko-KR" altLang="en-US" dirty="0"/>
              <a:t>이를 개선 하고자 교수님이 조언해준 되로 병렬로 연결 하려고 했지만 </a:t>
            </a:r>
            <a:r>
              <a:rPr lang="ko-KR" altLang="en-US" dirty="0" err="1"/>
              <a:t>니플을</a:t>
            </a:r>
            <a:r>
              <a:rPr lang="ko-KR" altLang="en-US" dirty="0"/>
              <a:t> 구하기엔 시간이 부족해서 마지막 부분 고무줄로 면적을 줄이면서 압력을 높였습니다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666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설명 했 듯이 온도</a:t>
            </a:r>
            <a:r>
              <a:rPr lang="en-US" altLang="ko-KR" dirty="0"/>
              <a:t>, </a:t>
            </a:r>
            <a:r>
              <a:rPr lang="ko-KR" altLang="en-US" dirty="0"/>
              <a:t>토양 및 공기의 습도를 설정했고</a:t>
            </a:r>
            <a:r>
              <a:rPr lang="en-US" altLang="ko-KR" dirty="0"/>
              <a:t>, </a:t>
            </a:r>
            <a:r>
              <a:rPr lang="ko-KR" altLang="en-US" dirty="0"/>
              <a:t>함수 </a:t>
            </a:r>
            <a:r>
              <a:rPr lang="en-US" altLang="ko-KR" dirty="0"/>
              <a:t>void sensing</a:t>
            </a:r>
            <a:r>
              <a:rPr lang="ko-KR" altLang="en-US" dirty="0"/>
              <a:t>을 사용해서 </a:t>
            </a:r>
            <a:r>
              <a:rPr lang="en-US" altLang="ko-KR" dirty="0"/>
              <a:t>senso</a:t>
            </a:r>
            <a:r>
              <a:rPr lang="ko-KR" altLang="en-US" dirty="0"/>
              <a:t>를 설정했습니다</a:t>
            </a:r>
            <a:r>
              <a:rPr lang="en-US" altLang="ko-KR" dirty="0"/>
              <a:t>. </a:t>
            </a:r>
            <a:r>
              <a:rPr lang="ko-KR" altLang="en-US" dirty="0"/>
              <a:t>그리고 토양 습도 센서는 </a:t>
            </a:r>
            <a:r>
              <a:rPr lang="en-US" altLang="ko-KR" dirty="0"/>
              <a:t>250~1023</a:t>
            </a:r>
            <a:r>
              <a:rPr lang="ko-KR" altLang="en-US" dirty="0"/>
              <a:t>으로 측정하기 때문에 백분율로 바꾸는 코드를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296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펌프는 공기의 온도가 정상 상태일 때 펌프가 작동 되지 말아야 하며 공기가 고온일 때는 팬과 같이 사용 돼서 식혀야 하고 저온일 때는 </a:t>
            </a:r>
            <a:r>
              <a:rPr lang="ko-KR" altLang="en-US" dirty="0" err="1"/>
              <a:t>발열패드랑</a:t>
            </a:r>
            <a:r>
              <a:rPr lang="ko-KR" altLang="en-US" dirty="0"/>
              <a:t> 같이 사용 되어서 온도를 높일 수 있게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75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Hysterisis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를 주고 </a:t>
            </a:r>
            <a:r>
              <a:rPr lang="en-US" altLang="ko-KR" dirty="0"/>
              <a:t>target </a:t>
            </a:r>
            <a:r>
              <a:rPr lang="ko-KR" altLang="en-US" dirty="0"/>
              <a:t>온도 값이 </a:t>
            </a:r>
            <a:r>
              <a:rPr lang="en-US" altLang="ko-KR" dirty="0"/>
              <a:t>23</a:t>
            </a:r>
            <a:r>
              <a:rPr lang="ko-KR" altLang="en-US" dirty="0"/>
              <a:t>이므로 범위를 </a:t>
            </a:r>
            <a:r>
              <a:rPr lang="en-US" altLang="ko-KR" dirty="0"/>
              <a:t>21~25</a:t>
            </a:r>
            <a:r>
              <a:rPr lang="ko-KR" altLang="en-US" dirty="0"/>
              <a:t>도로 유지 하게 합니다</a:t>
            </a:r>
          </a:p>
        </p:txBody>
      </p:sp>
    </p:spTree>
    <p:extLst>
      <p:ext uri="{BB962C8B-B14F-4D97-AF65-F5344CB8AC3E}">
        <p14:creationId xmlns:p14="http://schemas.microsoft.com/office/powerpoint/2010/main" val="3910736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공기 온도에 따른 펌프의 작동 동작입니다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3658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공기가 다습 할 때 습도를 낮춰줘야 하므로 펌프의 작동은 멈춰야 하고 공기가 건조 할 때는 펌프를 사용해서 습도가 </a:t>
            </a:r>
            <a:r>
              <a:rPr lang="ko-KR" altLang="en-US" dirty="0" err="1"/>
              <a:t>최워지도록</a:t>
            </a:r>
            <a:r>
              <a:rPr lang="ko-KR" altLang="en-US" dirty="0"/>
              <a:t> 맞췄습니다</a:t>
            </a:r>
          </a:p>
        </p:txBody>
      </p:sp>
    </p:spTree>
    <p:extLst>
      <p:ext uri="{BB962C8B-B14F-4D97-AF65-F5344CB8AC3E}">
        <p14:creationId xmlns:p14="http://schemas.microsoft.com/office/powerpoint/2010/main" val="375230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이 주제를 정했는지 짧게 설명</a:t>
            </a:r>
            <a:r>
              <a:rPr lang="en-US" altLang="ko-KR" dirty="0"/>
              <a:t>: </a:t>
            </a:r>
            <a:r>
              <a:rPr lang="ko-KR" altLang="en-US" dirty="0"/>
              <a:t>현재 추세</a:t>
            </a:r>
            <a:r>
              <a:rPr lang="en-US" altLang="ko-KR" dirty="0"/>
              <a:t>, </a:t>
            </a:r>
            <a:r>
              <a:rPr lang="ko-KR" altLang="en-US" dirty="0"/>
              <a:t>스마트 팜 대두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ko-KR" altLang="en-US" dirty="0" err="1"/>
              <a:t>기관에서의연구</a:t>
            </a:r>
            <a:r>
              <a:rPr lang="ko-KR" altLang="en-US" dirty="0"/>
              <a:t> 진행 등 종합적으로 봤을 때 근미래에 실생활에 밀접해질 수 있는 주제라고 판단</a:t>
            </a:r>
          </a:p>
        </p:txBody>
      </p:sp>
    </p:spTree>
    <p:extLst>
      <p:ext uri="{BB962C8B-B14F-4D97-AF65-F5344CB8AC3E}">
        <p14:creationId xmlns:p14="http://schemas.microsoft.com/office/powerpoint/2010/main" val="1869335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Hysterisis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로 주었고 습도에 따라 팬이 작동하게 코드를 설계했습니다</a:t>
            </a:r>
            <a:r>
              <a:rPr lang="en-US" altLang="ko-KR" dirty="0"/>
              <a:t>. </a:t>
            </a:r>
            <a:r>
              <a:rPr lang="ko-KR" altLang="en-US" dirty="0"/>
              <a:t>공기 습도가 </a:t>
            </a:r>
            <a:r>
              <a:rPr lang="en-US" altLang="ko-KR" dirty="0"/>
              <a:t>78~83</a:t>
            </a:r>
            <a:r>
              <a:rPr lang="ko-KR" altLang="en-US" dirty="0"/>
              <a:t>일 때 정상 범위로 설정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939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습도에 따른 펌프의 작동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754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토양이 습할 때 센서가 펌프를 작동하지 말라고 신호를 주고 토양이 건조하면 센서가 펌프를 작동시키라고 신호를 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148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이것도 </a:t>
            </a:r>
            <a:r>
              <a:rPr lang="en-US" altLang="ko-KR" dirty="0" err="1"/>
              <a:t>Hysterisis</a:t>
            </a:r>
            <a:r>
              <a:rPr lang="ko-KR" altLang="en-US" dirty="0"/>
              <a:t>를 사용해 범위를 정하고 토양 습도의 정상 범위를 </a:t>
            </a:r>
            <a:r>
              <a:rPr lang="en-US" altLang="ko-KR" dirty="0"/>
              <a:t>67~73</a:t>
            </a:r>
            <a:r>
              <a:rPr lang="ko-KR" altLang="en-US" dirty="0"/>
              <a:t>일 때 정상 범위로 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998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토양 습도 센서에 따른 펌프의 작동 영상입니다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297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68a97855_0_8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dirty="0"/>
              <a:t>안녕하십니까</a:t>
            </a:r>
            <a:r>
              <a:rPr lang="en-US" altLang="ko-KR" dirty="0"/>
              <a:t>? </a:t>
            </a:r>
            <a:r>
              <a:rPr lang="ko-KR" altLang="en-US" dirty="0"/>
              <a:t>열 공급과 발열패드 부분을 담당한 발표자 김태욱입니다</a:t>
            </a:r>
            <a:r>
              <a:rPr lang="en-US" altLang="ko-KR" dirty="0"/>
              <a:t>. </a:t>
            </a:r>
            <a:endParaRPr lang="ko-K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스마트 팜의 온도 조절을 위한 발열패드를 사용했습니다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왼쪽 사진이 저희가 사용한 발열 패드의 모습입니다</a:t>
            </a:r>
            <a:r>
              <a:rPr lang="en-US" altLang="ko-KR" dirty="0"/>
              <a:t>. 50x100 </a:t>
            </a:r>
            <a:r>
              <a:rPr lang="ko-KR" altLang="en-US" dirty="0"/>
              <a:t>크기이다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발열패드와 회로는 간단하게 </a:t>
            </a:r>
            <a:r>
              <a:rPr lang="ko-KR" altLang="en-US" dirty="0" err="1"/>
              <a:t>프리징을</a:t>
            </a:r>
            <a:r>
              <a:rPr lang="ko-KR" altLang="en-US" dirty="0"/>
              <a:t> 통해서 우측사진과 같이 표현될 수 있는데</a:t>
            </a:r>
            <a:r>
              <a:rPr lang="en-US" altLang="ko-KR" dirty="0"/>
              <a:t>, </a:t>
            </a:r>
            <a:r>
              <a:rPr lang="ko-KR" altLang="en-US" dirty="0"/>
              <a:t>릴레이 모듈을 통해서 제어된다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개의 발열 패드를 사용했고</a:t>
            </a:r>
            <a:r>
              <a:rPr lang="en-US" altLang="ko-KR" dirty="0"/>
              <a:t>, </a:t>
            </a:r>
            <a:r>
              <a:rPr lang="ko-KR" altLang="en-US" dirty="0"/>
              <a:t>외부 전원을 이용했습니다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발열 패드의 적정 전압은 </a:t>
            </a:r>
            <a:r>
              <a:rPr lang="en-US" altLang="ko-KR" dirty="0"/>
              <a:t>5</a:t>
            </a:r>
            <a:r>
              <a:rPr lang="ko-KR" altLang="en-US" dirty="0"/>
              <a:t>볼트라고 </a:t>
            </a:r>
            <a:r>
              <a:rPr lang="ko-KR" altLang="en-US" dirty="0" err="1"/>
              <a:t>쓰여있었으나</a:t>
            </a:r>
            <a:r>
              <a:rPr lang="en-US" altLang="ko-KR" dirty="0"/>
              <a:t>, </a:t>
            </a:r>
            <a:r>
              <a:rPr lang="ko-KR" altLang="en-US" dirty="0"/>
              <a:t>실제로 사용해보니</a:t>
            </a:r>
            <a:r>
              <a:rPr lang="en-US" altLang="ko-KR" dirty="0"/>
              <a:t> </a:t>
            </a:r>
            <a:r>
              <a:rPr lang="ko-KR" altLang="en-US" dirty="0"/>
              <a:t>발열이 제대로 되지 않아서 </a:t>
            </a:r>
            <a:r>
              <a:rPr lang="en-US" altLang="ko-KR" dirty="0"/>
              <a:t>12V</a:t>
            </a:r>
            <a:r>
              <a:rPr lang="ko-KR" altLang="en-US" dirty="0"/>
              <a:t>의전압을 사용했습니다</a:t>
            </a:r>
            <a:r>
              <a:rPr lang="en-US" altLang="ko-KR" dirty="0"/>
              <a:t>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5V</a:t>
            </a:r>
            <a:r>
              <a:rPr lang="ko-KR" altLang="en-US" dirty="0"/>
              <a:t>를 사용하다 </a:t>
            </a:r>
            <a:r>
              <a:rPr lang="en-US" altLang="ko-KR" dirty="0"/>
              <a:t>12V</a:t>
            </a:r>
            <a:r>
              <a:rPr lang="ko-KR" altLang="en-US" dirty="0"/>
              <a:t>를 사용할 때 확실한 열 발생을 볼 수 있었습니다</a:t>
            </a:r>
            <a:r>
              <a:rPr lang="en-US" altLang="ko-KR" dirty="0"/>
              <a:t>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여기까지 </a:t>
            </a:r>
            <a:r>
              <a:rPr lang="en-US" altLang="ko-KR" dirty="0"/>
              <a:t>40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426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앞의 발표자가 이미 언급한대로</a:t>
            </a:r>
            <a:r>
              <a:rPr lang="en-US" altLang="ko-KR" dirty="0"/>
              <a:t>, </a:t>
            </a:r>
            <a:r>
              <a:rPr lang="ko-KR" altLang="en-US" dirty="0"/>
              <a:t>열 공급이 필요할 때만 발열패드의 작동이 필요한데</a:t>
            </a:r>
            <a:r>
              <a:rPr lang="en-US" altLang="ko-KR" dirty="0"/>
              <a:t>,</a:t>
            </a:r>
          </a:p>
          <a:p>
            <a:pPr marL="158750" indent="0">
              <a:buNone/>
            </a:pPr>
            <a:r>
              <a:rPr lang="ko-KR" altLang="en-US" dirty="0"/>
              <a:t>표와 같이 공기가 저온일때</a:t>
            </a:r>
            <a:r>
              <a:rPr lang="en-US" altLang="ko-KR" dirty="0"/>
              <a:t>, </a:t>
            </a:r>
            <a:r>
              <a:rPr lang="ko-KR" altLang="en-US" dirty="0"/>
              <a:t>그리고 토양이 저온일 때만 발열패드가 작동됩니다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순서도로 나타내면 오른쪽 사진처럼 되는데</a:t>
            </a:r>
            <a:r>
              <a:rPr lang="en-US" altLang="ko-KR" dirty="0"/>
              <a:t>, </a:t>
            </a:r>
          </a:p>
          <a:p>
            <a:pPr marL="158750" indent="0">
              <a:buNone/>
            </a:pPr>
            <a:r>
              <a:rPr lang="ko-KR" altLang="en-US" dirty="0"/>
              <a:t>공기의 온도가 우선순위가 높으므로 먼저 공기가 저온인지 판단을 해서 저온이면 발열 패드를 작동 시킵니다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그리고 공기는 저온이 </a:t>
            </a:r>
            <a:r>
              <a:rPr lang="ko-KR" altLang="en-US" dirty="0" err="1"/>
              <a:t>아닐때</a:t>
            </a:r>
            <a:r>
              <a:rPr lang="en-US" altLang="ko-KR" dirty="0"/>
              <a:t>, </a:t>
            </a:r>
            <a:r>
              <a:rPr lang="ko-KR" altLang="en-US" dirty="0"/>
              <a:t>토양의 온도가 저온인지도 판단해서 토양의 온도가 저온이면 발열패드를 또한 작동시킵니다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 err="1"/>
              <a:t>그외의</a:t>
            </a:r>
            <a:r>
              <a:rPr lang="ko-KR" altLang="en-US" dirty="0"/>
              <a:t> 습도의 상태는 발열패드의 작동과는 상관이 없고 공기와 토양의 온도 측정 결과만 발열패드의 작동을 결정합니다</a:t>
            </a:r>
            <a:r>
              <a:rPr lang="en-US" altLang="ko-KR" dirty="0"/>
              <a:t>. </a:t>
            </a:r>
            <a:endParaRPr lang="en-US" altLang="ko-KR" i="1" dirty="0"/>
          </a:p>
        </p:txBody>
      </p:sp>
    </p:spTree>
    <p:extLst>
      <p:ext uri="{BB962C8B-B14F-4D97-AF65-F5344CB8AC3E}">
        <p14:creationId xmlns:p14="http://schemas.microsoft.com/office/powerpoint/2010/main" val="2200426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한번 대기온도에 따른 발열 패드의 작동 부분을 </a:t>
            </a:r>
            <a:r>
              <a:rPr lang="ko-KR" altLang="en-US" dirty="0" err="1"/>
              <a:t>봐보겠습니다</a:t>
            </a:r>
            <a:r>
              <a:rPr lang="en-US" altLang="ko-KR" dirty="0"/>
              <a:t>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err="1"/>
              <a:t>ㅁ</a:t>
            </a:r>
            <a:r>
              <a:rPr lang="ko-KR" altLang="en-US" dirty="0"/>
              <a:t> 먼저 공기가 </a:t>
            </a:r>
            <a:r>
              <a:rPr lang="ko-KR" altLang="en-US" dirty="0" err="1"/>
              <a:t>고온에</a:t>
            </a:r>
            <a:r>
              <a:rPr lang="ko-KR" altLang="en-US" dirty="0"/>
              <a:t> 속할 때와 공기의 온도가 적정 온도일 때는</a:t>
            </a:r>
            <a:r>
              <a:rPr lang="en-US" altLang="ko-KR" dirty="0"/>
              <a:t>, </a:t>
            </a:r>
            <a:r>
              <a:rPr lang="ko-KR" altLang="en-US" dirty="0"/>
              <a:t>발열패드가 작동하지 못하게 했습니다</a:t>
            </a:r>
            <a:r>
              <a:rPr lang="en-US" altLang="ko-KR" dirty="0"/>
              <a:t>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 err="1"/>
              <a:t>ㅁ</a:t>
            </a:r>
            <a:r>
              <a:rPr lang="ko-KR" altLang="en-US" dirty="0"/>
              <a:t> 발열 패드는 파랗게 표시된 부분처럼 </a:t>
            </a:r>
            <a:r>
              <a:rPr lang="ko-KR" altLang="en-US" dirty="0" err="1"/>
              <a:t>타겟온도보다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 err="1"/>
              <a:t>도이상</a:t>
            </a:r>
            <a:r>
              <a:rPr lang="ko-KR" altLang="en-US" dirty="0"/>
              <a:t> 낮을 때 작동을 하는 것을 볼 수 있습니다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 err="1"/>
              <a:t>ㅁ우측의</a:t>
            </a:r>
            <a:r>
              <a:rPr lang="ko-KR" altLang="en-US" dirty="0"/>
              <a:t> 코드는 </a:t>
            </a:r>
            <a:r>
              <a:rPr lang="en-US" altLang="ko-KR" dirty="0"/>
              <a:t>heat</a:t>
            </a:r>
            <a:r>
              <a:rPr lang="ko-KR" altLang="en-US" dirty="0"/>
              <a:t>를 작동시키는 </a:t>
            </a:r>
            <a:r>
              <a:rPr lang="en-US" altLang="ko-KR" dirty="0"/>
              <a:t>action function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en-US" altLang="ko-KR" dirty="0" err="1"/>
              <a:t>HeatOperate</a:t>
            </a:r>
            <a:r>
              <a:rPr lang="ko-KR" altLang="en-US" dirty="0"/>
              <a:t>에 따라서 릴레이 모듈에 </a:t>
            </a:r>
            <a:r>
              <a:rPr lang="en-US" altLang="ko-KR" dirty="0"/>
              <a:t>low, high</a:t>
            </a:r>
            <a:r>
              <a:rPr lang="ko-KR" altLang="en-US" dirty="0"/>
              <a:t>값을 주어서 발열패드를 각각 </a:t>
            </a:r>
            <a:r>
              <a:rPr lang="en-US" altLang="ko-KR" dirty="0"/>
              <a:t>on/off </a:t>
            </a:r>
            <a:r>
              <a:rPr lang="ko-KR" altLang="en-US" dirty="0"/>
              <a:t>시키는 내용입니다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00426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이 사진은 실제로 발열 패드를 배치하고 부착한 사진입니다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토양 온도센서가 가운데에 설치되어 있기 때문에</a:t>
            </a:r>
            <a:r>
              <a:rPr lang="en-US" altLang="ko-KR" dirty="0"/>
              <a:t>, </a:t>
            </a:r>
            <a:r>
              <a:rPr lang="ko-KR" altLang="en-US" dirty="0"/>
              <a:t>물탱크 부분을 바라보며 </a:t>
            </a:r>
            <a:r>
              <a:rPr lang="ko-KR" altLang="en-US" dirty="0" err="1"/>
              <a:t>ㄷ자</a:t>
            </a:r>
            <a:r>
              <a:rPr lang="ko-KR" altLang="en-US" dirty="0"/>
              <a:t> 형태로 배치했습니다</a:t>
            </a:r>
            <a:r>
              <a:rPr lang="en-US" altLang="ko-KR" dirty="0"/>
              <a:t>. </a:t>
            </a:r>
          </a:p>
          <a:p>
            <a:pPr marL="158750" indent="0">
              <a:buNone/>
            </a:pP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동일한 전압을 일정하게 공급하기 위해서 병렬로 </a:t>
            </a:r>
            <a:r>
              <a:rPr lang="en-US" altLang="ko-KR" dirty="0"/>
              <a:t>3</a:t>
            </a:r>
            <a:r>
              <a:rPr lang="ko-KR" altLang="en-US" dirty="0"/>
              <a:t>개의 발열 패드를 연결하였습니다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18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75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저희 팀은 식물의 생장을 위해서 식물 생장용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LED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를 채택하였습니다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. </a:t>
            </a: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자연의 식물은 자연광 아래에서 성장이 이루어 지지만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식물에 생장에 영향을 미치는 빛은 청색과 적색 빛으로 제한되어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.</a:t>
            </a:r>
          </a:p>
          <a:p>
            <a:pPr marL="158750" indent="0">
              <a:buNone/>
            </a:pPr>
            <a:endParaRPr lang="en-US" altLang="ko-KR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청색 빛은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400nm~500nm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파장을 갖는데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이것은 식물이 광원을 향해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자라게하는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굴광효과를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발생시키는 파장의 빛입니다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. </a:t>
            </a: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적색 빛은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640nm~700nm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의 파장을 갖고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광합성에 적합 한 빛으로 </a:t>
            </a:r>
            <a:endParaRPr lang="en-US" altLang="ko-KR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15875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이 두가지 구간의 빛이 식물 생장에 도움을 주는 빛의 파장 범위입니다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. </a:t>
            </a:r>
            <a:endParaRPr lang="en-US" altLang="ko-KR" b="0" dirty="0">
              <a:latin typeface="+mn-ea"/>
              <a:ea typeface="+mn-ea"/>
            </a:endParaRPr>
          </a:p>
          <a:p>
            <a:pPr marL="158750" indent="0">
              <a:buNone/>
            </a:pPr>
            <a:endParaRPr lang="en-US" altLang="ko-KR" b="0" dirty="0">
              <a:latin typeface="+mn-ea"/>
              <a:ea typeface="+mn-ea"/>
            </a:endParaRPr>
          </a:p>
          <a:p>
            <a:pPr marL="158750" indent="0">
              <a:buNone/>
            </a:pPr>
            <a:r>
              <a:rPr lang="ko-KR" altLang="en-US" b="0" dirty="0">
                <a:latin typeface="+mn-ea"/>
                <a:ea typeface="+mn-ea"/>
              </a:rPr>
              <a:t>그래서 저희는 식물 생장에 필요한 파장만 내보내는 식물 생장용 </a:t>
            </a:r>
            <a:r>
              <a:rPr lang="en-US" altLang="ko-KR" b="0" dirty="0">
                <a:latin typeface="+mn-ea"/>
                <a:ea typeface="+mn-ea"/>
              </a:rPr>
              <a:t>LED</a:t>
            </a:r>
            <a:r>
              <a:rPr lang="ko-KR" altLang="en-US" b="0" dirty="0">
                <a:latin typeface="+mn-ea"/>
                <a:ea typeface="+mn-ea"/>
              </a:rPr>
              <a:t>를 이용하여 팜에 설치하였습니다</a:t>
            </a:r>
            <a:r>
              <a:rPr lang="en-US" altLang="ko-KR" b="0" dirty="0">
                <a:latin typeface="+mn-ea"/>
                <a:ea typeface="+mn-ea"/>
              </a:rPr>
              <a:t>. </a:t>
            </a:r>
          </a:p>
          <a:p>
            <a:pPr marL="158750" indent="0">
              <a:buNone/>
            </a:pPr>
            <a:r>
              <a:rPr lang="ko-KR" altLang="en-US" b="0" dirty="0">
                <a:latin typeface="+mn-ea"/>
                <a:ea typeface="+mn-ea"/>
              </a:rPr>
              <a:t>이 </a:t>
            </a:r>
            <a:r>
              <a:rPr lang="en-US" altLang="ko-KR" b="0" dirty="0">
                <a:latin typeface="+mn-ea"/>
                <a:ea typeface="+mn-ea"/>
              </a:rPr>
              <a:t>LED</a:t>
            </a:r>
            <a:r>
              <a:rPr lang="ko-KR" altLang="en-US" b="0" dirty="0">
                <a:latin typeface="+mn-ea"/>
                <a:ea typeface="+mn-ea"/>
              </a:rPr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일반 조명과는 다르게 식물생장에 도움을 주는 빛 만을 생성하기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. 24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시간 경제적인 빛 공급이 가능합니다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. </a:t>
            </a:r>
          </a:p>
          <a:p>
            <a:pPr marL="158750" indent="0">
              <a:buNone/>
            </a:pPr>
            <a:endParaRPr lang="en-US" altLang="ko-KR" b="0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b="0" dirty="0">
                <a:latin typeface="+mn-ea"/>
                <a:ea typeface="+mn-ea"/>
              </a:rPr>
              <a:t>크기는 팜에 적당한 </a:t>
            </a:r>
            <a:r>
              <a:rPr lang="en-US" altLang="ko-KR" b="0" dirty="0">
                <a:latin typeface="+mn-ea"/>
                <a:ea typeface="+mn-ea"/>
              </a:rPr>
              <a:t>500mm</a:t>
            </a:r>
            <a:r>
              <a:rPr lang="ko-KR" altLang="en-US" b="0" dirty="0">
                <a:latin typeface="+mn-ea"/>
                <a:ea typeface="+mn-ea"/>
              </a:rPr>
              <a:t>의 것을 사용하였고 작동 시 그림과 같이 청색과 적색 빛이 함께 나오는 것을 볼 수 있습니다</a:t>
            </a:r>
            <a:r>
              <a:rPr lang="en-US" altLang="ko-KR" b="0" dirty="0">
                <a:latin typeface="+mn-ea"/>
                <a:ea typeface="+mn-ea"/>
              </a:rPr>
              <a:t>. </a:t>
            </a:r>
            <a:br>
              <a:rPr lang="ko-KR" altLang="en-US" b="0" dirty="0">
                <a:latin typeface="+mn-ea"/>
                <a:ea typeface="+mn-ea"/>
              </a:rPr>
            </a:br>
            <a:endParaRPr lang="ko-KR" altLang="en-US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57195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52241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25C8C-963A-4B29-8F9C-F8C5ECB3E16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18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25C8C-963A-4B29-8F9C-F8C5ECB3E16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82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25C8C-963A-4B29-8F9C-F8C5ECB3E16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8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3672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모델링하여 작동하는 모습</a:t>
            </a:r>
            <a:r>
              <a:rPr lang="en-US" altLang="ko-KR" dirty="0"/>
              <a:t>. </a:t>
            </a:r>
            <a:r>
              <a:rPr lang="ko-KR" altLang="en-US" dirty="0"/>
              <a:t>실제로 작동하는 모습을 영상이나 거기서 직접 보여줌</a:t>
            </a:r>
            <a:r>
              <a:rPr lang="en-US" altLang="ko-KR" dirty="0"/>
              <a:t>.,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557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모델링하여 작동하는 모습</a:t>
            </a:r>
            <a:r>
              <a:rPr lang="en-US" altLang="ko-KR" dirty="0"/>
              <a:t>. </a:t>
            </a:r>
            <a:r>
              <a:rPr lang="ko-KR" altLang="en-US" dirty="0"/>
              <a:t>실제로 작동하는 모습을 영상이나 거기서 직접 보여줌</a:t>
            </a:r>
            <a:r>
              <a:rPr lang="en-US" altLang="ko-KR" dirty="0"/>
              <a:t>.,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557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모델링하여 작동하는 모습</a:t>
            </a:r>
            <a:r>
              <a:rPr lang="en-US" altLang="ko-KR" dirty="0"/>
              <a:t>. </a:t>
            </a:r>
            <a:r>
              <a:rPr lang="ko-KR" altLang="en-US" dirty="0"/>
              <a:t>실제로 작동하는 모습을 영상이나 거기서 직접 보여줌</a:t>
            </a:r>
            <a:r>
              <a:rPr lang="en-US" altLang="ko-KR" dirty="0"/>
              <a:t>.,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5578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스마트팜으로</a:t>
            </a:r>
            <a:r>
              <a:rPr lang="ko-KR" altLang="en-US" dirty="0"/>
              <a:t> 키운 식물과 화분에서 키운 식물로 비교</a:t>
            </a:r>
            <a:endParaRPr lang="en-US" altLang="ko-KR" dirty="0"/>
          </a:p>
          <a:p>
            <a:r>
              <a:rPr lang="ko-KR" altLang="en-US" dirty="0"/>
              <a:t>아직 새싹 단계라 정확히 비교하기가 어렵겠지만 일단 </a:t>
            </a:r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ko-KR" altLang="en-US" dirty="0" err="1"/>
              <a:t>싹이났다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스마트팜에서의</a:t>
            </a:r>
            <a:r>
              <a:rPr lang="ko-KR" altLang="en-US" dirty="0"/>
              <a:t> 새싹이 생장이 잘 되었다</a:t>
            </a:r>
            <a:endParaRPr lang="en-US" altLang="ko-KR" dirty="0"/>
          </a:p>
          <a:p>
            <a:r>
              <a:rPr lang="ko-KR" altLang="en-US" dirty="0"/>
              <a:t>성장한 모습과 물 주는 등의 관리하는 노력을 생각한다면 확실한 유의미한 결과  </a:t>
            </a:r>
          </a:p>
        </p:txBody>
      </p:sp>
    </p:spTree>
    <p:extLst>
      <p:ext uri="{BB962C8B-B14F-4D97-AF65-F5344CB8AC3E}">
        <p14:creationId xmlns:p14="http://schemas.microsoft.com/office/powerpoint/2010/main" val="313055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36063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스마트팜으로</a:t>
            </a:r>
            <a:r>
              <a:rPr lang="ko-KR" altLang="en-US" dirty="0"/>
              <a:t> 키운 식물과 화분에서 키운 식물로 비교</a:t>
            </a:r>
            <a:endParaRPr lang="en-US" altLang="ko-KR" dirty="0"/>
          </a:p>
          <a:p>
            <a:r>
              <a:rPr lang="ko-KR" altLang="en-US" dirty="0"/>
              <a:t>아직 새싹 단계라 정확히 비교하기가 어렵겠지만 일단 </a:t>
            </a:r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ko-KR" altLang="en-US" dirty="0" err="1"/>
              <a:t>싹이났다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스마트팜에서의</a:t>
            </a:r>
            <a:r>
              <a:rPr lang="ko-KR" altLang="en-US" dirty="0"/>
              <a:t> 새싹이 생장이 잘 되었다</a:t>
            </a:r>
            <a:endParaRPr lang="en-US" altLang="ko-KR" dirty="0"/>
          </a:p>
          <a:p>
            <a:r>
              <a:rPr lang="ko-KR" altLang="en-US" dirty="0"/>
              <a:t>성장한 모습을 비교해보고 화분을 관리하는 노력을 생각한다면 </a:t>
            </a:r>
            <a:r>
              <a:rPr lang="ko-KR" altLang="en-US" dirty="0" err="1"/>
              <a:t>스마트팜이</a:t>
            </a:r>
            <a:r>
              <a:rPr lang="ko-KR" altLang="en-US" dirty="0"/>
              <a:t> 효과적이다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5578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397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c68a97855_0_8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688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c68a97855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c68a97855_1_21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532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액션 시스템</a:t>
            </a:r>
            <a:r>
              <a:rPr lang="en-US" altLang="ko-KR" dirty="0"/>
              <a:t>. 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이 아님</a:t>
            </a:r>
            <a:r>
              <a:rPr lang="en-US" altLang="ko-KR" dirty="0"/>
              <a:t> -&gt;Delay</a:t>
            </a:r>
            <a:r>
              <a:rPr lang="ko-KR" altLang="en-US" dirty="0"/>
              <a:t>에 대한 문제점이 발생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이를 해결하기 위하여 </a:t>
            </a:r>
            <a:r>
              <a:rPr lang="en-US" altLang="ko-KR" dirty="0" err="1"/>
              <a:t>simpletimer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62168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obj">
  <p:cSld name="OBJEC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1485000" y="1816940"/>
            <a:ext cx="61740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i="0">
                <a:solidFill>
                  <a:srgbClr val="C6D9B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06600" y="2908725"/>
            <a:ext cx="2730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6D9B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  <p15:guide id="2" orient="horz" pos="170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BLANK SLIDE">
  <p:cSld name="CUSTOM_8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08637" y="3917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2">
    <p:bg>
      <p:bgPr>
        <a:noFill/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HEADLINE DESIGN 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2980100" y="3179475"/>
            <a:ext cx="33390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 i="0"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1026150"/>
            <a:ext cx="2638500" cy="31104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 hasCustomPrompt="1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DDE"/>
              </a:buClr>
              <a:buSzPts val="10000"/>
              <a:buNone/>
              <a:defRPr sz="10000">
                <a:solidFill>
                  <a:srgbClr val="E3ED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74754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orient="horz" pos="1500">
          <p15:clr>
            <a:srgbClr val="F9AD4C"/>
          </p15:clr>
        </p15:guide>
        <p15:guide id="3" orient="horz" pos="1799">
          <p15:clr>
            <a:srgbClr val="F9AD4C"/>
          </p15:clr>
        </p15:guide>
        <p15:guide id="4" pos="254">
          <p15:clr>
            <a:srgbClr val="F9AD4C"/>
          </p15:clr>
        </p15:guide>
        <p15:guide id="5" pos="2277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330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Regular"/>
              <a:buNone/>
              <a:defRPr sz="1200" i="0" u="none" strike="noStrike" cap="none">
                <a:solidFill>
                  <a:srgbClr val="4D4F4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Regular"/>
              <a:buNone/>
              <a:defRPr sz="1200" i="0" u="none" strike="noStrike" cap="none">
                <a:solidFill>
                  <a:srgbClr val="4D4F4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Regular"/>
              <a:buNone/>
              <a:defRPr sz="1200" i="0" u="none" strike="noStrike" cap="none">
                <a:solidFill>
                  <a:srgbClr val="4D4F4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Regular"/>
              <a:buNone/>
              <a:defRPr sz="1200" i="0" u="none" strike="noStrike" cap="none">
                <a:solidFill>
                  <a:srgbClr val="4D4F4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Regular"/>
              <a:buNone/>
              <a:defRPr sz="1200" i="0" u="none" strike="noStrike" cap="none">
                <a:solidFill>
                  <a:srgbClr val="4D4F4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Regular"/>
              <a:buNone/>
              <a:defRPr sz="1200" i="0" u="none" strike="noStrike" cap="none">
                <a:solidFill>
                  <a:srgbClr val="4D4F4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Regular"/>
              <a:buNone/>
              <a:defRPr sz="1200" i="0" u="none" strike="noStrike" cap="none">
                <a:solidFill>
                  <a:srgbClr val="4D4F4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Regular"/>
              <a:buNone/>
              <a:defRPr sz="1200" i="0" u="none" strike="noStrike" cap="none">
                <a:solidFill>
                  <a:srgbClr val="4D4F4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Regular"/>
              <a:buNone/>
              <a:defRPr sz="1200" i="0" u="none" strike="noStrike" cap="none">
                <a:solidFill>
                  <a:srgbClr val="4D4F40"/>
                </a:solidFill>
                <a:latin typeface="Rokkitt Regular"/>
                <a:ea typeface="Rokkitt Regular"/>
                <a:cs typeface="Rokkitt Regular"/>
                <a:sym typeface="Rokkitt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8" r:id="rId3"/>
    <p:sldLayoutId id="2147483669" r:id="rId4"/>
    <p:sldLayoutId id="214748367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9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3.jpeg"/><Relationship Id="rId4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 rotWithShape="1">
          <a:blip r:embed="rId3">
            <a:alphaModFix/>
          </a:blip>
          <a:srcRect l="20233" t="12796" r="12921" b="30804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/>
          <p:nvPr/>
        </p:nvSpPr>
        <p:spPr>
          <a:xfrm>
            <a:off x="-96" y="-19225"/>
            <a:ext cx="9144000" cy="51627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1485000" y="1816940"/>
            <a:ext cx="61740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rgbClr val="F8FFF5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스마트 팜 모델링</a:t>
            </a:r>
            <a:endParaRPr dirty="0">
              <a:solidFill>
                <a:srgbClr val="F8FFF5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6" name="Google Shape;126;p26"/>
          <p:cNvSpPr txBox="1">
            <a:spLocks noGrp="1"/>
          </p:cNvSpPr>
          <p:nvPr>
            <p:ph type="subTitle" idx="1"/>
          </p:nvPr>
        </p:nvSpPr>
        <p:spPr>
          <a:xfrm>
            <a:off x="3206600" y="2908725"/>
            <a:ext cx="2730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F8FFF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종합설계실습 기말 프로젝트</a:t>
            </a:r>
            <a:endParaRPr sz="1200" dirty="0">
              <a:solidFill>
                <a:srgbClr val="F8FFF5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1226D-447F-482E-8DD5-2C84F9D0DAA4}"/>
              </a:ext>
            </a:extLst>
          </p:cNvPr>
          <p:cNvSpPr txBox="1"/>
          <p:nvPr/>
        </p:nvSpPr>
        <p:spPr>
          <a:xfrm>
            <a:off x="5937500" y="3400425"/>
            <a:ext cx="2730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2015318945    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조석호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2015318465    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신동수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2015311356    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공진혁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2014312336    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김태욱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2017314369    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아미룰</a:t>
            </a:r>
            <a:endParaRPr lang="ko-KR" altLang="en-US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 컨트롤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67ACC1-4DBB-49E1-BEC0-518A7EC62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73" y="975722"/>
            <a:ext cx="3109714" cy="38430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468B04-2FCC-4377-9020-709CEE381D91}"/>
              </a:ext>
            </a:extLst>
          </p:cNvPr>
          <p:cNvSpPr/>
          <p:nvPr/>
        </p:nvSpPr>
        <p:spPr>
          <a:xfrm>
            <a:off x="2821782" y="1701325"/>
            <a:ext cx="1028700" cy="670398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5CC4EC-6714-414A-BB74-C31BC0C0D2F3}"/>
              </a:ext>
            </a:extLst>
          </p:cNvPr>
          <p:cNvSpPr/>
          <p:nvPr/>
        </p:nvSpPr>
        <p:spPr>
          <a:xfrm>
            <a:off x="2821782" y="2451421"/>
            <a:ext cx="1028700" cy="670398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F1A9F07-9F5B-4BA1-BB53-BC39C31919EF}"/>
              </a:ext>
            </a:extLst>
          </p:cNvPr>
          <p:cNvSpPr/>
          <p:nvPr/>
        </p:nvSpPr>
        <p:spPr>
          <a:xfrm>
            <a:off x="2821782" y="3201517"/>
            <a:ext cx="1028700" cy="670398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AE37AF-7DC2-4E70-9FA8-E9045117115F}"/>
              </a:ext>
            </a:extLst>
          </p:cNvPr>
          <p:cNvSpPr/>
          <p:nvPr/>
        </p:nvSpPr>
        <p:spPr>
          <a:xfrm>
            <a:off x="2821782" y="3948489"/>
            <a:ext cx="1028700" cy="670398"/>
          </a:xfrm>
          <a:prstGeom prst="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F10ECA-C8EC-4403-A5C6-B90CAF5F0A18}"/>
              </a:ext>
            </a:extLst>
          </p:cNvPr>
          <p:cNvGrpSpPr/>
          <p:nvPr/>
        </p:nvGrpSpPr>
        <p:grpSpPr>
          <a:xfrm>
            <a:off x="4572000" y="1306455"/>
            <a:ext cx="2938957" cy="3150974"/>
            <a:chOff x="5168249" y="1284726"/>
            <a:chExt cx="3211369" cy="321810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DAB5D8F-3DEA-4E51-BE99-206BB0575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8249" y="1284726"/>
              <a:ext cx="3211369" cy="3218101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61F0F39-448E-4E92-B740-F53F6942710E}"/>
                </a:ext>
              </a:extLst>
            </p:cNvPr>
            <p:cNvSpPr/>
            <p:nvPr/>
          </p:nvSpPr>
          <p:spPr>
            <a:xfrm>
              <a:off x="5231606" y="1718570"/>
              <a:ext cx="3148011" cy="610292"/>
            </a:xfrm>
            <a:prstGeom prst="rect">
              <a:avLst/>
            </a:prstGeom>
            <a:solidFill>
              <a:schemeClr val="accent2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6D35876-591E-49BA-B813-A05AA8DC542F}"/>
                </a:ext>
              </a:extLst>
            </p:cNvPr>
            <p:cNvSpPr/>
            <p:nvPr/>
          </p:nvSpPr>
          <p:spPr>
            <a:xfrm>
              <a:off x="5231606" y="2415854"/>
              <a:ext cx="3148010" cy="575000"/>
            </a:xfrm>
            <a:prstGeom prst="rect">
              <a:avLst/>
            </a:prstGeom>
            <a:solidFill>
              <a:schemeClr val="accent1"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212070-E240-444B-A783-7602F8AC0E97}"/>
                </a:ext>
              </a:extLst>
            </p:cNvPr>
            <p:cNvSpPr/>
            <p:nvPr/>
          </p:nvSpPr>
          <p:spPr>
            <a:xfrm>
              <a:off x="5231606" y="3094590"/>
              <a:ext cx="3148010" cy="575000"/>
            </a:xfrm>
            <a:prstGeom prst="rect">
              <a:avLst/>
            </a:prstGeom>
            <a:solidFill>
              <a:srgbClr val="92D05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E8F9274-1A66-4B62-8E5D-0962D19F6ADE}"/>
                </a:ext>
              </a:extLst>
            </p:cNvPr>
            <p:cNvSpPr/>
            <p:nvPr/>
          </p:nvSpPr>
          <p:spPr>
            <a:xfrm>
              <a:off x="5231606" y="3786577"/>
              <a:ext cx="3148010" cy="575000"/>
            </a:xfrm>
            <a:prstGeom prst="rect">
              <a:avLst/>
            </a:prstGeom>
            <a:solidFill>
              <a:srgbClr val="00B0F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911A9D-9D22-4640-9AF7-ADEDCEC9C6E3}"/>
              </a:ext>
            </a:extLst>
          </p:cNvPr>
          <p:cNvSpPr txBox="1"/>
          <p:nvPr/>
        </p:nvSpPr>
        <p:spPr>
          <a:xfrm>
            <a:off x="7604269" y="1961603"/>
            <a:ext cx="138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공기 온도 제어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225E60-481A-4028-A5CB-3EE6A9A3C16E}"/>
              </a:ext>
            </a:extLst>
          </p:cNvPr>
          <p:cNvSpPr txBox="1"/>
          <p:nvPr/>
        </p:nvSpPr>
        <p:spPr>
          <a:xfrm>
            <a:off x="7629525" y="1393548"/>
            <a:ext cx="137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우선순위로 제어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DD962-C00D-48A6-A858-4CBDFB75D5B1}"/>
              </a:ext>
            </a:extLst>
          </p:cNvPr>
          <p:cNvSpPr txBox="1"/>
          <p:nvPr/>
        </p:nvSpPr>
        <p:spPr>
          <a:xfrm>
            <a:off x="7616898" y="2604943"/>
            <a:ext cx="138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공기 습도 제어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96E06B-C009-421B-89B8-52B9321B0D35}"/>
              </a:ext>
            </a:extLst>
          </p:cNvPr>
          <p:cNvSpPr txBox="1"/>
          <p:nvPr/>
        </p:nvSpPr>
        <p:spPr>
          <a:xfrm>
            <a:off x="7629525" y="3195897"/>
            <a:ext cx="138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 습도 제어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51593D-8151-4D07-94DB-40F0A37BE1DB}"/>
              </a:ext>
            </a:extLst>
          </p:cNvPr>
          <p:cNvSpPr txBox="1"/>
          <p:nvPr/>
        </p:nvSpPr>
        <p:spPr>
          <a:xfrm>
            <a:off x="7629525" y="3823484"/>
            <a:ext cx="138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 온도 제어</a:t>
            </a:r>
          </a:p>
        </p:txBody>
      </p:sp>
    </p:spTree>
    <p:extLst>
      <p:ext uri="{BB962C8B-B14F-4D97-AF65-F5344CB8AC3E}">
        <p14:creationId xmlns:p14="http://schemas.microsoft.com/office/powerpoint/2010/main" val="187510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8;p29">
            <a:extLst>
              <a:ext uri="{FF2B5EF4-FFF2-40B4-BE49-F238E27FC236}">
                <a16:creationId xmlns:a16="http://schemas.microsoft.com/office/drawing/2014/main" id="{1F7CC653-AED3-4B59-9599-D79D4ABC7B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322" t="2535" r="34734" b="72839"/>
          <a:stretch/>
        </p:blipFill>
        <p:spPr>
          <a:xfrm flipH="1">
            <a:off x="2864052" y="1022812"/>
            <a:ext cx="5568297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2864052" y="1022812"/>
            <a:ext cx="5568300" cy="15444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2980099" y="3179475"/>
            <a:ext cx="4770869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4D4F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세부 컨트롤 및 디스플레이</a:t>
            </a:r>
            <a:endParaRPr dirty="0">
              <a:solidFill>
                <a:srgbClr val="4D4F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발표</a:t>
            </a:r>
            <a:r>
              <a:rPr lang="en-US" altLang="ko-KR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신동수</a:t>
            </a:r>
            <a:endParaRPr sz="1400" dirty="0"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rgbClr val="F8FFF5"/>
                </a:solidFill>
                <a:latin typeface="Calisto MT" panose="02040603050505030304" pitchFamily="18" charset="0"/>
              </a:rPr>
              <a:t>02</a:t>
            </a:r>
            <a:endParaRPr sz="10000" dirty="0">
              <a:solidFill>
                <a:srgbClr val="F8FFF5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89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컨트롤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엑츄에이터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5A5E5-1DF0-4266-B83E-81C359C20E1A}"/>
              </a:ext>
            </a:extLst>
          </p:cNvPr>
          <p:cNvSpPr txBox="1"/>
          <p:nvPr/>
        </p:nvSpPr>
        <p:spPr>
          <a:xfrm>
            <a:off x="943897" y="1029479"/>
            <a:ext cx="801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히스테리시스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(Hysteresis)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제어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3E670-27EE-4017-8689-619E3824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36" y="1572015"/>
            <a:ext cx="4157662" cy="111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한국오므론제어기기주식회사">
            <a:extLst>
              <a:ext uri="{FF2B5EF4-FFF2-40B4-BE49-F238E27FC236}">
                <a16:creationId xmlns:a16="http://schemas.microsoft.com/office/drawing/2014/main" id="{4EEAD312-D2E3-4B0B-B9DE-98121D49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18" y="2856483"/>
            <a:ext cx="30099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50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컨트롤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엑츄에이터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KakaoTalk_20200608_162040258">
            <a:hlinkClick r:id="" action="ppaction://media"/>
            <a:extLst>
              <a:ext uri="{FF2B5EF4-FFF2-40B4-BE49-F238E27FC236}">
                <a16:creationId xmlns:a16="http://schemas.microsoft.com/office/drawing/2014/main" id="{85BE8108-1BB7-40F1-A790-9319263AE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6799" y="1094123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컨트롤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디스플레이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47E2A6-4BEA-4BCC-94CC-B71AF35F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885" y="1190126"/>
            <a:ext cx="1833772" cy="32129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2C51D0-119E-4EB4-B950-389AB4B98F02}"/>
              </a:ext>
            </a:extLst>
          </p:cNvPr>
          <p:cNvSpPr/>
          <p:nvPr/>
        </p:nvSpPr>
        <p:spPr>
          <a:xfrm>
            <a:off x="4556131" y="539199"/>
            <a:ext cx="4682474" cy="514349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2CD702-19F1-4384-99E1-C2C2FDF0D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319" y="1242788"/>
            <a:ext cx="2981524" cy="31076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0B7FD3-BB47-4692-8F75-EE64B298B91F}"/>
              </a:ext>
            </a:extLst>
          </p:cNvPr>
          <p:cNvSpPr/>
          <p:nvPr/>
        </p:nvSpPr>
        <p:spPr>
          <a:xfrm>
            <a:off x="4707885" y="2572827"/>
            <a:ext cx="1833772" cy="363035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8B4A9-2E9B-414B-A119-629489601867}"/>
              </a:ext>
            </a:extLst>
          </p:cNvPr>
          <p:cNvSpPr/>
          <p:nvPr/>
        </p:nvSpPr>
        <p:spPr>
          <a:xfrm>
            <a:off x="1167075" y="1940223"/>
            <a:ext cx="1028700" cy="935254"/>
          </a:xfrm>
          <a:prstGeom prst="rect">
            <a:avLst/>
          </a:pr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940329-8DE2-44BF-BE5C-CBD1419E06A3}"/>
              </a:ext>
            </a:extLst>
          </p:cNvPr>
          <p:cNvSpPr/>
          <p:nvPr/>
        </p:nvSpPr>
        <p:spPr>
          <a:xfrm>
            <a:off x="1196320" y="2965458"/>
            <a:ext cx="1028700" cy="1384996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86A86F-A7DC-4835-8008-F1DB7522FFF8}"/>
              </a:ext>
            </a:extLst>
          </p:cNvPr>
          <p:cNvSpPr/>
          <p:nvPr/>
        </p:nvSpPr>
        <p:spPr>
          <a:xfrm>
            <a:off x="4707885" y="3025841"/>
            <a:ext cx="1833772" cy="1377276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6BFEB1-5863-4DC4-A37B-01EB60FE72F4}"/>
              </a:ext>
            </a:extLst>
          </p:cNvPr>
          <p:cNvGrpSpPr/>
          <p:nvPr/>
        </p:nvGrpSpPr>
        <p:grpSpPr>
          <a:xfrm>
            <a:off x="7136987" y="1190126"/>
            <a:ext cx="1669648" cy="3160328"/>
            <a:chOff x="7180613" y="960380"/>
            <a:chExt cx="1643063" cy="401978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028453B-9083-442E-BF87-F24DDF982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601"/>
            <a:stretch/>
          </p:blipFill>
          <p:spPr>
            <a:xfrm>
              <a:off x="7180613" y="960380"/>
              <a:ext cx="1643063" cy="310058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E8BA695-4AB2-4FF0-9000-F7BFEE230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8114"/>
            <a:stretch/>
          </p:blipFill>
          <p:spPr>
            <a:xfrm>
              <a:off x="7180613" y="4235163"/>
              <a:ext cx="1643063" cy="745000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B6234EA-8C45-4328-9D33-1E0A6231A608}"/>
                </a:ext>
              </a:extLst>
            </p:cNvPr>
            <p:cNvSpPr/>
            <p:nvPr/>
          </p:nvSpPr>
          <p:spPr>
            <a:xfrm>
              <a:off x="7180613" y="4064645"/>
              <a:ext cx="1643063" cy="1705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다음 파트에서 설명</a:t>
              </a:r>
              <a:r>
                <a:rPr lang="en-US" altLang="ko-KR" sz="900" dirty="0">
                  <a:solidFill>
                    <a:schemeClr val="tx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)</a:t>
              </a:r>
              <a:endParaRPr lang="ko-KR" altLang="en-US" sz="9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259CA2-D789-4695-945D-4B5F6590C1D1}"/>
              </a:ext>
            </a:extLst>
          </p:cNvPr>
          <p:cNvSpPr/>
          <p:nvPr/>
        </p:nvSpPr>
        <p:spPr>
          <a:xfrm>
            <a:off x="2361876" y="3469249"/>
            <a:ext cx="1028700" cy="394665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D9CD26-136F-42C2-A3A5-04F4965E7503}"/>
              </a:ext>
            </a:extLst>
          </p:cNvPr>
          <p:cNvSpPr/>
          <p:nvPr/>
        </p:nvSpPr>
        <p:spPr>
          <a:xfrm>
            <a:off x="7146721" y="1190126"/>
            <a:ext cx="1669648" cy="3160328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E74DA-3285-4B6D-BD25-1E8949992DC0}"/>
              </a:ext>
            </a:extLst>
          </p:cNvPr>
          <p:cNvSpPr txBox="1"/>
          <p:nvPr/>
        </p:nvSpPr>
        <p:spPr>
          <a:xfrm>
            <a:off x="5935124" y="2650063"/>
            <a:ext cx="1467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타이머에 의한 카운트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8CC570-5AB1-4266-A0F5-727D5CB5DC99}"/>
              </a:ext>
            </a:extLst>
          </p:cNvPr>
          <p:cNvSpPr txBox="1"/>
          <p:nvPr/>
        </p:nvSpPr>
        <p:spPr>
          <a:xfrm>
            <a:off x="5636053" y="3017261"/>
            <a:ext cx="183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일정 카운트 마다 모드 갱신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FECB5-83AF-4AD0-B446-4C0C9DF38FA7}"/>
              </a:ext>
            </a:extLst>
          </p:cNvPr>
          <p:cNvSpPr txBox="1"/>
          <p:nvPr/>
        </p:nvSpPr>
        <p:spPr>
          <a:xfrm>
            <a:off x="7971811" y="1187233"/>
            <a:ext cx="1536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각 모드 별 동작 실행</a:t>
            </a:r>
          </a:p>
        </p:txBody>
      </p:sp>
    </p:spTree>
    <p:extLst>
      <p:ext uri="{BB962C8B-B14F-4D97-AF65-F5344CB8AC3E}">
        <p14:creationId xmlns:p14="http://schemas.microsoft.com/office/powerpoint/2010/main" val="31148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947BAF9-BDC7-445F-A0A5-258CEDDED9BE}"/>
              </a:ext>
            </a:extLst>
          </p:cNvPr>
          <p:cNvSpPr/>
          <p:nvPr/>
        </p:nvSpPr>
        <p:spPr>
          <a:xfrm>
            <a:off x="-394359" y="960681"/>
            <a:ext cx="4682474" cy="514349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컨트롤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디스플레이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02FA41-0E11-4C08-8C1F-C22FD558F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167" y="793477"/>
            <a:ext cx="1646213" cy="3467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688B48-6628-47E4-8FEA-A1423EB42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709" y="1029479"/>
            <a:ext cx="1588910" cy="34676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A7FFF5-30CA-4278-8483-CE733AB04DCE}"/>
              </a:ext>
            </a:extLst>
          </p:cNvPr>
          <p:cNvSpPr/>
          <p:nvPr/>
        </p:nvSpPr>
        <p:spPr>
          <a:xfrm>
            <a:off x="4682474" y="-135728"/>
            <a:ext cx="4682474" cy="514349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69A4B-D8E6-4FC0-A315-1863E4F6E6B2}"/>
              </a:ext>
            </a:extLst>
          </p:cNvPr>
          <p:cNvSpPr txBox="1"/>
          <p:nvPr/>
        </p:nvSpPr>
        <p:spPr>
          <a:xfrm>
            <a:off x="1262456" y="2180327"/>
            <a:ext cx="3107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가지 이상상황 표현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Hysteresis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제어 표현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좋은 상태 표현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44A42-6770-4EA8-BD80-7DA165C903D9}"/>
              </a:ext>
            </a:extLst>
          </p:cNvPr>
          <p:cNvSpPr txBox="1"/>
          <p:nvPr/>
        </p:nvSpPr>
        <p:spPr>
          <a:xfrm>
            <a:off x="1002146" y="1754158"/>
            <a:ext cx="278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800">
                <a:ln>
                  <a:solidFill>
                    <a:srgbClr val="000000">
                      <a:lumMod val="75000"/>
                      <a:lumOff val="25000"/>
                      <a:alpha val="3000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KoPub돋움체 Light" panose="02020603020101020101" pitchFamily="18" charset="-127"/>
                <a:ea typeface="조선일보명조" panose="02030304000000000000" pitchFamily="18" charset="-127"/>
              </a:rPr>
              <a:t>* Status</a:t>
            </a:r>
            <a:r>
              <a:rPr lang="ko-KR" altLang="en-US" sz="1800">
                <a:ln>
                  <a:solidFill>
                    <a:srgbClr val="000000">
                      <a:lumMod val="75000"/>
                      <a:lumOff val="25000"/>
                      <a:alpha val="3000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KoPub돋움체 Light" panose="02020603020101020101" pitchFamily="18" charset="-127"/>
                <a:ea typeface="조선일보명조" panose="02030304000000000000" pitchFamily="18" charset="-127"/>
              </a:rPr>
              <a:t> </a:t>
            </a:r>
            <a:r>
              <a:rPr lang="en-US" altLang="ko-KR" sz="1800">
                <a:ln>
                  <a:solidFill>
                    <a:srgbClr val="000000">
                      <a:lumMod val="75000"/>
                      <a:lumOff val="25000"/>
                      <a:alpha val="3000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KoPub돋움체 Light" panose="02020603020101020101" pitchFamily="18" charset="-127"/>
                <a:ea typeface="조선일보명조" panose="02030304000000000000" pitchFamily="18" charset="-127"/>
              </a:rPr>
              <a:t>show</a:t>
            </a:r>
            <a:r>
              <a:rPr lang="ko-KR" altLang="en-US" sz="1800">
                <a:ln>
                  <a:solidFill>
                    <a:srgbClr val="000000">
                      <a:lumMod val="75000"/>
                      <a:lumOff val="25000"/>
                      <a:alpha val="3000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KoPub돋움체 Light" panose="02020603020101020101" pitchFamily="18" charset="-127"/>
                <a:ea typeface="조선일보명조" panose="02030304000000000000" pitchFamily="18" charset="-127"/>
              </a:rPr>
              <a:t> </a:t>
            </a:r>
            <a:r>
              <a:rPr lang="en-US" altLang="ko-KR" sz="1800">
                <a:ln>
                  <a:solidFill>
                    <a:srgbClr val="000000">
                      <a:lumMod val="75000"/>
                      <a:lumOff val="25000"/>
                      <a:alpha val="30000"/>
                    </a:srgbClr>
                  </a:solidFill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KoPub돋움체 Light" panose="02020603020101020101" pitchFamily="18" charset="-127"/>
                <a:ea typeface="조선일보명조" panose="02030304000000000000" pitchFamily="18" charset="-127"/>
              </a:rPr>
              <a:t>mode</a:t>
            </a:r>
            <a:endParaRPr lang="en-US" altLang="ko-KR" sz="1800" dirty="0">
              <a:ln>
                <a:solidFill>
                  <a:srgbClr val="000000">
                    <a:lumMod val="75000"/>
                    <a:lumOff val="25000"/>
                    <a:alpha val="30000"/>
                  </a:srgbClr>
                </a:solidFill>
              </a:ln>
              <a:solidFill>
                <a:srgbClr val="000000">
                  <a:lumMod val="75000"/>
                  <a:lumOff val="25000"/>
                </a:srgbClr>
              </a:solidFill>
              <a:latin typeface="KoPub돋움체 Light" panose="02020603020101020101" pitchFamily="18" charset="-127"/>
              <a:ea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170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CB4E2F2F-C577-461B-91E8-32D5A4FDAD6A}"/>
              </a:ext>
            </a:extLst>
          </p:cNvPr>
          <p:cNvGrpSpPr/>
          <p:nvPr/>
        </p:nvGrpSpPr>
        <p:grpSpPr>
          <a:xfrm>
            <a:off x="5086667" y="1244184"/>
            <a:ext cx="4187848" cy="3515034"/>
            <a:chOff x="5086667" y="1244184"/>
            <a:chExt cx="4187848" cy="351503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63302E-CCE5-4592-AD46-6573858EFE74}"/>
                </a:ext>
              </a:extLst>
            </p:cNvPr>
            <p:cNvSpPr/>
            <p:nvPr/>
          </p:nvSpPr>
          <p:spPr>
            <a:xfrm>
              <a:off x="5351818" y="1244184"/>
              <a:ext cx="3922697" cy="3515034"/>
            </a:xfrm>
            <a:prstGeom prst="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왼쪽 중괄호 22">
              <a:extLst>
                <a:ext uri="{FF2B5EF4-FFF2-40B4-BE49-F238E27FC236}">
                  <a16:creationId xmlns:a16="http://schemas.microsoft.com/office/drawing/2014/main" id="{92B33FA2-AF98-43CF-8694-F1B49C201C33}"/>
                </a:ext>
              </a:extLst>
            </p:cNvPr>
            <p:cNvSpPr/>
            <p:nvPr/>
          </p:nvSpPr>
          <p:spPr>
            <a:xfrm>
              <a:off x="5086667" y="1244184"/>
              <a:ext cx="266928" cy="3515034"/>
            </a:xfrm>
            <a:prstGeom prst="leftBrace">
              <a:avLst>
                <a:gd name="adj1" fmla="val 155490"/>
                <a:gd name="adj2" fmla="val 83292"/>
              </a:avLst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36" y="37678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컨트롤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디스플레이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927451FA-CED0-4FDC-ACED-5752BE890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326"/>
          <a:stretch/>
        </p:blipFill>
        <p:spPr>
          <a:xfrm>
            <a:off x="1009977" y="1390027"/>
            <a:ext cx="3939190" cy="3122013"/>
          </a:xfrm>
          <a:prstGeom prst="rect">
            <a:avLst/>
          </a:prstGeom>
        </p:spPr>
      </p:pic>
      <p:pic>
        <p:nvPicPr>
          <p:cNvPr id="20" name="그림 19" descr="앉아있는, 모니터, 테이블, 컴퓨터이(가) 표시된 사진&#10;&#10;자동 생성된 설명">
            <a:extLst>
              <a:ext uri="{FF2B5EF4-FFF2-40B4-BE49-F238E27FC236}">
                <a16:creationId xmlns:a16="http://schemas.microsoft.com/office/drawing/2014/main" id="{7D8FF4C8-6F7B-42E0-AD7E-0487759DD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00" t="33422" r="12406" b="19201"/>
          <a:stretch/>
        </p:blipFill>
        <p:spPr>
          <a:xfrm>
            <a:off x="5801195" y="3264542"/>
            <a:ext cx="3013022" cy="1199399"/>
          </a:xfrm>
          <a:prstGeom prst="rect">
            <a:avLst/>
          </a:prstGeom>
        </p:spPr>
      </p:pic>
      <p:pic>
        <p:nvPicPr>
          <p:cNvPr id="22" name="그림 21" descr="시계이(가) 표시된 사진&#10;&#10;자동 생성된 설명">
            <a:extLst>
              <a:ext uri="{FF2B5EF4-FFF2-40B4-BE49-F238E27FC236}">
                <a16:creationId xmlns:a16="http://schemas.microsoft.com/office/drawing/2014/main" id="{D8483A29-4F06-4498-956F-0043E4582E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80" t="28176" r="14526" b="24447"/>
          <a:stretch/>
        </p:blipFill>
        <p:spPr>
          <a:xfrm>
            <a:off x="5801195" y="1551295"/>
            <a:ext cx="3013022" cy="119939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54700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컨트롤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디스플레이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그림 7" descr="시계, 검은색, 측정기이(가) 표시된 사진&#10;&#10;자동 생성된 설명">
            <a:extLst>
              <a:ext uri="{FF2B5EF4-FFF2-40B4-BE49-F238E27FC236}">
                <a16:creationId xmlns:a16="http://schemas.microsoft.com/office/drawing/2014/main" id="{1FD6FB1C-65B9-4B80-AF29-E82B4CB98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54" t="44202" r="12255" b="18362"/>
          <a:stretch/>
        </p:blipFill>
        <p:spPr>
          <a:xfrm>
            <a:off x="1849967" y="3802230"/>
            <a:ext cx="2417770" cy="1100626"/>
          </a:xfrm>
          <a:prstGeom prst="rect">
            <a:avLst/>
          </a:prstGeom>
        </p:spPr>
      </p:pic>
      <p:pic>
        <p:nvPicPr>
          <p:cNvPr id="11" name="그림 10" descr="앉아있는, 모니터, 컴퓨터, 검은색이(가) 표시된 사진&#10;&#10;자동 생성된 설명">
            <a:extLst>
              <a:ext uri="{FF2B5EF4-FFF2-40B4-BE49-F238E27FC236}">
                <a16:creationId xmlns:a16="http://schemas.microsoft.com/office/drawing/2014/main" id="{289BC129-08F7-4820-BAA0-FBB187BCD9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31" t="39591" r="16169" b="18363"/>
          <a:stretch/>
        </p:blipFill>
        <p:spPr>
          <a:xfrm>
            <a:off x="5594325" y="3802230"/>
            <a:ext cx="2417769" cy="1100626"/>
          </a:xfrm>
          <a:prstGeom prst="rect">
            <a:avLst/>
          </a:prstGeom>
        </p:spPr>
      </p:pic>
      <p:pic>
        <p:nvPicPr>
          <p:cNvPr id="15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id="{959D47AB-6706-4166-A141-BE9CD46401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46" t="29345" r="14888" b="20467"/>
          <a:stretch/>
        </p:blipFill>
        <p:spPr>
          <a:xfrm>
            <a:off x="1849967" y="2430176"/>
            <a:ext cx="2417770" cy="1100626"/>
          </a:xfrm>
          <a:prstGeom prst="rect">
            <a:avLst/>
          </a:prstGeom>
        </p:spPr>
      </p:pic>
      <p:pic>
        <p:nvPicPr>
          <p:cNvPr id="17" name="그림 16" descr="시계이(가) 표시된 사진&#10;&#10;자동 생성된 설명">
            <a:extLst>
              <a:ext uri="{FF2B5EF4-FFF2-40B4-BE49-F238E27FC236}">
                <a16:creationId xmlns:a16="http://schemas.microsoft.com/office/drawing/2014/main" id="{409AC78E-3823-423D-9A84-0EED14F0CB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663" t="29345" r="14371" b="20467"/>
          <a:stretch/>
        </p:blipFill>
        <p:spPr>
          <a:xfrm>
            <a:off x="5594325" y="2434295"/>
            <a:ext cx="2417770" cy="1100627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CAE6733-D912-4616-BF0D-AFB789495AFF}"/>
              </a:ext>
            </a:extLst>
          </p:cNvPr>
          <p:cNvSpPr/>
          <p:nvPr/>
        </p:nvSpPr>
        <p:spPr>
          <a:xfrm>
            <a:off x="4608854" y="2783759"/>
            <a:ext cx="634190" cy="401700"/>
          </a:xfrm>
          <a:prstGeom prst="rightArrow">
            <a:avLst/>
          </a:prstGeom>
          <a:solidFill>
            <a:srgbClr val="4D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FE69C02-D4DF-4E5D-A3FF-3444BD7BBE2B}"/>
              </a:ext>
            </a:extLst>
          </p:cNvPr>
          <p:cNvSpPr/>
          <p:nvPr/>
        </p:nvSpPr>
        <p:spPr>
          <a:xfrm>
            <a:off x="4613936" y="4151693"/>
            <a:ext cx="634190" cy="401700"/>
          </a:xfrm>
          <a:prstGeom prst="rightArrow">
            <a:avLst/>
          </a:prstGeom>
          <a:solidFill>
            <a:srgbClr val="4D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 descr="앉아있는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A3B5E547-287F-494C-9EA4-AACE3C66DF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56" t="26708" r="13930" b="27774"/>
          <a:stretch/>
        </p:blipFill>
        <p:spPr>
          <a:xfrm>
            <a:off x="3357796" y="1053534"/>
            <a:ext cx="2921656" cy="11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5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컨트롤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디스플레이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lcd">
            <a:hlinkClick r:id="" action="ppaction://media"/>
            <a:extLst>
              <a:ext uri="{FF2B5EF4-FFF2-40B4-BE49-F238E27FC236}">
                <a16:creationId xmlns:a16="http://schemas.microsoft.com/office/drawing/2014/main" id="{0D33418B-A7B8-4EF6-8709-73E79A9390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8062" y="1170432"/>
            <a:ext cx="5805146" cy="32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8;p29">
            <a:extLst>
              <a:ext uri="{FF2B5EF4-FFF2-40B4-BE49-F238E27FC236}">
                <a16:creationId xmlns:a16="http://schemas.microsoft.com/office/drawing/2014/main" id="{1F7CC653-AED3-4B59-9599-D79D4ABC7B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322" t="2535" r="34734" b="72839"/>
          <a:stretch/>
        </p:blipFill>
        <p:spPr>
          <a:xfrm flipH="1">
            <a:off x="2864052" y="1022812"/>
            <a:ext cx="5568297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2864052" y="1022812"/>
            <a:ext cx="5568300" cy="15444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2980099" y="3179475"/>
            <a:ext cx="4770869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4D4F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수분 공급 시스템</a:t>
            </a:r>
            <a:endParaRPr dirty="0">
              <a:solidFill>
                <a:srgbClr val="4D4F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발표</a:t>
            </a:r>
            <a:r>
              <a:rPr lang="en-US" altLang="ko-KR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진혁</a:t>
            </a:r>
            <a:endParaRPr sz="1400" dirty="0"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rgbClr val="F8FFF5"/>
                </a:solidFill>
                <a:latin typeface="Calisto MT" panose="02040603050505030304" pitchFamily="18" charset="0"/>
              </a:rPr>
              <a:t>03</a:t>
            </a:r>
            <a:endParaRPr sz="10000" dirty="0">
              <a:solidFill>
                <a:srgbClr val="F8FFF5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6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3"/>
          <p:cNvSpPr txBox="1">
            <a:spLocks noGrp="1"/>
          </p:cNvSpPr>
          <p:nvPr>
            <p:ph type="title"/>
          </p:nvPr>
        </p:nvSpPr>
        <p:spPr>
          <a:xfrm>
            <a:off x="137175" y="341770"/>
            <a:ext cx="2527444" cy="972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차례</a:t>
            </a:r>
            <a:endParaRPr sz="4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656" name="Google Shape;656;p43"/>
          <p:cNvCxnSpPr>
            <a:cxnSpLocks/>
          </p:cNvCxnSpPr>
          <p:nvPr/>
        </p:nvCxnSpPr>
        <p:spPr>
          <a:xfrm flipV="1">
            <a:off x="824217" y="2562750"/>
            <a:ext cx="7521500" cy="37356"/>
          </a:xfrm>
          <a:prstGeom prst="straightConnector1">
            <a:avLst/>
          </a:prstGeom>
          <a:noFill/>
          <a:ln w="19050" cap="flat" cmpd="sng">
            <a:solidFill>
              <a:srgbClr val="4D4F40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57" name="Google Shape;657;p43"/>
          <p:cNvGrpSpPr/>
          <p:nvPr/>
        </p:nvGrpSpPr>
        <p:grpSpPr>
          <a:xfrm>
            <a:off x="1021996" y="2034503"/>
            <a:ext cx="598260" cy="780000"/>
            <a:chOff x="5270475" y="3516975"/>
            <a:chExt cx="1143900" cy="1491397"/>
          </a:xfrm>
        </p:grpSpPr>
        <p:sp>
          <p:nvSpPr>
            <p:cNvPr id="658" name="Google Shape;658;p43"/>
            <p:cNvSpPr/>
            <p:nvPr/>
          </p:nvSpPr>
          <p:spPr>
            <a:xfrm>
              <a:off x="5270475" y="3519550"/>
              <a:ext cx="626075" cy="592525"/>
            </a:xfrm>
            <a:custGeom>
              <a:avLst/>
              <a:gdLst/>
              <a:ahLst/>
              <a:cxnLst/>
              <a:rect l="l" t="t" r="r" b="b"/>
              <a:pathLst>
                <a:path w="25043" h="23701" extrusionOk="0">
                  <a:moveTo>
                    <a:pt x="1414" y="0"/>
                  </a:moveTo>
                  <a:lnTo>
                    <a:pt x="1414" y="0"/>
                  </a:lnTo>
                  <a:cubicBezTo>
                    <a:pt x="1413" y="1"/>
                    <a:pt x="1" y="9391"/>
                    <a:pt x="7817" y="17208"/>
                  </a:cubicBezTo>
                  <a:cubicBezTo>
                    <a:pt x="13583" y="22960"/>
                    <a:pt x="20286" y="23700"/>
                    <a:pt x="23354" y="23700"/>
                  </a:cubicBezTo>
                  <a:cubicBezTo>
                    <a:pt x="24416" y="23700"/>
                    <a:pt x="25043" y="23611"/>
                    <a:pt x="25043" y="2361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A2A5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305800" y="3516975"/>
              <a:ext cx="624300" cy="592875"/>
            </a:xfrm>
            <a:custGeom>
              <a:avLst/>
              <a:gdLst/>
              <a:ahLst/>
              <a:cxnLst/>
              <a:rect l="l" t="t" r="r" b="b"/>
              <a:pathLst>
                <a:path w="24972" h="23715" extrusionOk="0">
                  <a:moveTo>
                    <a:pt x="1808" y="1"/>
                  </a:moveTo>
                  <a:cubicBezTo>
                    <a:pt x="673" y="1"/>
                    <a:pt x="1" y="103"/>
                    <a:pt x="1" y="103"/>
                  </a:cubicBezTo>
                  <a:lnTo>
                    <a:pt x="23630" y="23714"/>
                  </a:lnTo>
                  <a:cubicBezTo>
                    <a:pt x="23630" y="23714"/>
                    <a:pt x="24971" y="14252"/>
                    <a:pt x="17226" y="6507"/>
                  </a:cubicBezTo>
                  <a:cubicBezTo>
                    <a:pt x="11488" y="768"/>
                    <a:pt x="4914" y="1"/>
                    <a:pt x="1808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989550" y="3707350"/>
              <a:ext cx="424825" cy="403925"/>
            </a:xfrm>
            <a:custGeom>
              <a:avLst/>
              <a:gdLst/>
              <a:ahLst/>
              <a:cxnLst/>
              <a:rect l="l" t="t" r="r" b="b"/>
              <a:pathLst>
                <a:path w="16993" h="16157" extrusionOk="0">
                  <a:moveTo>
                    <a:pt x="16027" y="1"/>
                  </a:moveTo>
                  <a:lnTo>
                    <a:pt x="0" y="16099"/>
                  </a:lnTo>
                  <a:cubicBezTo>
                    <a:pt x="0" y="16099"/>
                    <a:pt x="412" y="16157"/>
                    <a:pt x="1112" y="16157"/>
                  </a:cubicBezTo>
                  <a:cubicBezTo>
                    <a:pt x="3178" y="16157"/>
                    <a:pt x="7758" y="15658"/>
                    <a:pt x="11698" y="11717"/>
                  </a:cubicBezTo>
                  <a:cubicBezTo>
                    <a:pt x="16993" y="6423"/>
                    <a:pt x="16027" y="1"/>
                    <a:pt x="16027" y="1"/>
                  </a:cubicBezTo>
                  <a:close/>
                </a:path>
              </a:pathLst>
            </a:custGeom>
            <a:solidFill>
              <a:srgbClr val="A2A5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965400" y="3705925"/>
              <a:ext cx="424850" cy="403925"/>
            </a:xfrm>
            <a:custGeom>
              <a:avLst/>
              <a:gdLst/>
              <a:ahLst/>
              <a:cxnLst/>
              <a:rect l="l" t="t" r="r" b="b"/>
              <a:pathLst>
                <a:path w="16994" h="16157" extrusionOk="0">
                  <a:moveTo>
                    <a:pt x="15889" y="1"/>
                  </a:moveTo>
                  <a:cubicBezTo>
                    <a:pt x="13830" y="1"/>
                    <a:pt x="9253" y="501"/>
                    <a:pt x="5295" y="4458"/>
                  </a:cubicBezTo>
                  <a:cubicBezTo>
                    <a:pt x="0" y="9753"/>
                    <a:pt x="966" y="16156"/>
                    <a:pt x="966" y="16156"/>
                  </a:cubicBezTo>
                  <a:lnTo>
                    <a:pt x="16993" y="58"/>
                  </a:lnTo>
                  <a:cubicBezTo>
                    <a:pt x="16993" y="58"/>
                    <a:pt x="16585" y="1"/>
                    <a:pt x="15889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81098" y="4220103"/>
              <a:ext cx="909153" cy="788269"/>
            </a:xfrm>
            <a:custGeom>
              <a:avLst/>
              <a:gdLst/>
              <a:ahLst/>
              <a:cxnLst/>
              <a:rect l="l" t="t" r="r" b="b"/>
              <a:pathLst>
                <a:path w="19516" h="16922" extrusionOk="0">
                  <a:moveTo>
                    <a:pt x="0" y="1"/>
                  </a:moveTo>
                  <a:lnTo>
                    <a:pt x="9749" y="16922"/>
                  </a:lnTo>
                  <a:lnTo>
                    <a:pt x="19515" y="1"/>
                  </a:ln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687" name="Google Shape;687;p43"/>
          <p:cNvSpPr txBox="1"/>
          <p:nvPr/>
        </p:nvSpPr>
        <p:spPr>
          <a:xfrm>
            <a:off x="602692" y="2855525"/>
            <a:ext cx="1517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hau Philomene One"/>
                <a:sym typeface="Chau Philomene One"/>
              </a:rPr>
              <a:t>주제 및 목표</a:t>
            </a:r>
            <a:endParaRPr sz="1200" dirty="0"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Chau Philomene One"/>
              <a:sym typeface="Chau Philomene One"/>
            </a:endParaRPr>
          </a:p>
        </p:txBody>
      </p:sp>
      <p:sp>
        <p:nvSpPr>
          <p:cNvPr id="688" name="Google Shape;688;p43"/>
          <p:cNvSpPr txBox="1"/>
          <p:nvPr/>
        </p:nvSpPr>
        <p:spPr>
          <a:xfrm>
            <a:off x="4723942" y="2855525"/>
            <a:ext cx="1517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hau Philomene One"/>
                <a:sym typeface="Chau Philomene One"/>
              </a:rPr>
              <a:t>각 파트 별 작업</a:t>
            </a:r>
            <a:endParaRPr sz="1200" dirty="0"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Chau Philomene One"/>
              <a:sym typeface="Chau Philomene One"/>
            </a:endParaRPr>
          </a:p>
        </p:txBody>
      </p:sp>
      <p:sp>
        <p:nvSpPr>
          <p:cNvPr id="689" name="Google Shape;689;p43"/>
          <p:cNvSpPr txBox="1"/>
          <p:nvPr/>
        </p:nvSpPr>
        <p:spPr>
          <a:xfrm>
            <a:off x="2655900" y="2855525"/>
            <a:ext cx="1517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hau Philomene One"/>
                <a:sym typeface="Chau Philomene One"/>
              </a:rPr>
              <a:t>아이디어 및 청사진</a:t>
            </a:r>
            <a:endParaRPr sz="1200" dirty="0"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Chau Philomene One"/>
              <a:sym typeface="Chau Philomene One"/>
            </a:endParaRPr>
          </a:p>
        </p:txBody>
      </p:sp>
      <p:sp>
        <p:nvSpPr>
          <p:cNvPr id="690" name="Google Shape;690;p43"/>
          <p:cNvSpPr txBox="1"/>
          <p:nvPr/>
        </p:nvSpPr>
        <p:spPr>
          <a:xfrm>
            <a:off x="6748442" y="2855525"/>
            <a:ext cx="1517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ko-KR" altLang="en-US" sz="12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hau Philomene One"/>
                <a:sym typeface="Chau Philomene One"/>
              </a:rPr>
              <a:t>결과</a:t>
            </a:r>
            <a:endParaRPr sz="1200" dirty="0"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Chau Philomene One"/>
              <a:sym typeface="Chau Philomene One"/>
            </a:endParaRPr>
          </a:p>
        </p:txBody>
      </p:sp>
      <p:sp>
        <p:nvSpPr>
          <p:cNvPr id="49" name="Google Shape;8951;p71">
            <a:extLst>
              <a:ext uri="{FF2B5EF4-FFF2-40B4-BE49-F238E27FC236}">
                <a16:creationId xmlns:a16="http://schemas.microsoft.com/office/drawing/2014/main" id="{9A30376E-41AB-42B1-A86C-00078221627A}"/>
              </a:ext>
            </a:extLst>
          </p:cNvPr>
          <p:cNvSpPr/>
          <p:nvPr/>
        </p:nvSpPr>
        <p:spPr>
          <a:xfrm>
            <a:off x="3048432" y="2198012"/>
            <a:ext cx="669833" cy="703933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50" name="Google Shape;8829;p71">
            <a:extLst>
              <a:ext uri="{FF2B5EF4-FFF2-40B4-BE49-F238E27FC236}">
                <a16:creationId xmlns:a16="http://schemas.microsoft.com/office/drawing/2014/main" id="{54FDA52D-BA5B-4360-A88A-2D03B211AC77}"/>
              </a:ext>
            </a:extLst>
          </p:cNvPr>
          <p:cNvGrpSpPr/>
          <p:nvPr/>
        </p:nvGrpSpPr>
        <p:grpSpPr>
          <a:xfrm>
            <a:off x="5077844" y="2104513"/>
            <a:ext cx="768994" cy="768994"/>
            <a:chOff x="583100" y="3982600"/>
            <a:chExt cx="296175" cy="296175"/>
          </a:xfrm>
          <a:solidFill>
            <a:schemeClr val="tx2">
              <a:lumMod val="25000"/>
            </a:schemeClr>
          </a:solidFill>
        </p:grpSpPr>
        <p:sp>
          <p:nvSpPr>
            <p:cNvPr id="51" name="Google Shape;8830;p71">
              <a:extLst>
                <a:ext uri="{FF2B5EF4-FFF2-40B4-BE49-F238E27FC236}">
                  <a16:creationId xmlns:a16="http://schemas.microsoft.com/office/drawing/2014/main" id="{889B62C0-C07D-4C08-8CD2-8680204CF5BB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2" name="Google Shape;8831;p71">
              <a:extLst>
                <a:ext uri="{FF2B5EF4-FFF2-40B4-BE49-F238E27FC236}">
                  <a16:creationId xmlns:a16="http://schemas.microsoft.com/office/drawing/2014/main" id="{A1E23073-36DD-4C79-95E2-F375B24E47CC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3" name="Google Shape;8832;p71">
              <a:extLst>
                <a:ext uri="{FF2B5EF4-FFF2-40B4-BE49-F238E27FC236}">
                  <a16:creationId xmlns:a16="http://schemas.microsoft.com/office/drawing/2014/main" id="{320C690A-C4A7-4CC3-B95D-BFD68A3B7F08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4" name="Google Shape;8833;p71">
              <a:extLst>
                <a:ext uri="{FF2B5EF4-FFF2-40B4-BE49-F238E27FC236}">
                  <a16:creationId xmlns:a16="http://schemas.microsoft.com/office/drawing/2014/main" id="{ABAA911A-A11D-456F-9EB6-E9A49347D3C3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5" name="Google Shape;8834;p71">
              <a:extLst>
                <a:ext uri="{FF2B5EF4-FFF2-40B4-BE49-F238E27FC236}">
                  <a16:creationId xmlns:a16="http://schemas.microsoft.com/office/drawing/2014/main" id="{750324B2-F4F1-4FDF-AA4C-F003471C6B55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6" name="Google Shape;8835;p71">
              <a:extLst>
                <a:ext uri="{FF2B5EF4-FFF2-40B4-BE49-F238E27FC236}">
                  <a16:creationId xmlns:a16="http://schemas.microsoft.com/office/drawing/2014/main" id="{77C91364-131B-4D4A-BD0E-7E1517F5E518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7" name="Google Shape;8836;p71">
              <a:extLst>
                <a:ext uri="{FF2B5EF4-FFF2-40B4-BE49-F238E27FC236}">
                  <a16:creationId xmlns:a16="http://schemas.microsoft.com/office/drawing/2014/main" id="{0A8EAAE0-8313-45F9-A723-14DACDB6A21D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58" name="Google Shape;8856;p71">
            <a:extLst>
              <a:ext uri="{FF2B5EF4-FFF2-40B4-BE49-F238E27FC236}">
                <a16:creationId xmlns:a16="http://schemas.microsoft.com/office/drawing/2014/main" id="{7DE89519-E878-4158-88F1-DAB741D6804D}"/>
              </a:ext>
            </a:extLst>
          </p:cNvPr>
          <p:cNvGrpSpPr/>
          <p:nvPr/>
        </p:nvGrpSpPr>
        <p:grpSpPr>
          <a:xfrm>
            <a:off x="7090099" y="2103855"/>
            <a:ext cx="862130" cy="798620"/>
            <a:chOff x="4266025" y="3609275"/>
            <a:chExt cx="299325" cy="277275"/>
          </a:xfrm>
          <a:solidFill>
            <a:schemeClr val="tx2">
              <a:lumMod val="25000"/>
            </a:schemeClr>
          </a:solidFill>
        </p:grpSpPr>
        <p:sp>
          <p:nvSpPr>
            <p:cNvPr id="59" name="Google Shape;8857;p71">
              <a:extLst>
                <a:ext uri="{FF2B5EF4-FFF2-40B4-BE49-F238E27FC236}">
                  <a16:creationId xmlns:a16="http://schemas.microsoft.com/office/drawing/2014/main" id="{4EDED9F4-FCC6-4D32-9E5D-A9815F05C855}"/>
                </a:ext>
              </a:extLst>
            </p:cNvPr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0" name="Google Shape;8858;p71">
              <a:extLst>
                <a:ext uri="{FF2B5EF4-FFF2-40B4-BE49-F238E27FC236}">
                  <a16:creationId xmlns:a16="http://schemas.microsoft.com/office/drawing/2014/main" id="{1BCBDB1B-7E88-4ACF-B091-534F8A8936D8}"/>
                </a:ext>
              </a:extLst>
            </p:cNvPr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728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A5E7E6C-9885-4F76-BF3E-30D78B3CEEA8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287C90AF-0792-4A14-B0A1-701BB116254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6A8857E9-FF61-444F-BC49-F489E8A49DA3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168;p30">
            <a:extLst>
              <a:ext uri="{FF2B5EF4-FFF2-40B4-BE49-F238E27FC236}">
                <a16:creationId xmlns:a16="http://schemas.microsoft.com/office/drawing/2014/main" id="{E08AD071-AD6B-4E23-AA13-9D60914ADBC2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154099-43EB-49ED-85A0-E9FD4DB0971E}"/>
              </a:ext>
            </a:extLst>
          </p:cNvPr>
          <p:cNvSpPr/>
          <p:nvPr/>
        </p:nvSpPr>
        <p:spPr>
          <a:xfrm>
            <a:off x="1484761" y="2147775"/>
            <a:ext cx="808074" cy="58124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041A471-F90C-4D9C-B3AB-671E831AF0F7}"/>
              </a:ext>
            </a:extLst>
          </p:cNvPr>
          <p:cNvSpPr/>
          <p:nvPr/>
        </p:nvSpPr>
        <p:spPr>
          <a:xfrm>
            <a:off x="4936323" y="2147775"/>
            <a:ext cx="808074" cy="58124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Sensor</a:t>
            </a:r>
            <a:endParaRPr lang="ko-KR" altLang="en-US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F419DE4-B56B-4AAC-9296-C02ADBB4A65D}"/>
              </a:ext>
            </a:extLst>
          </p:cNvPr>
          <p:cNvSpPr/>
          <p:nvPr/>
        </p:nvSpPr>
        <p:spPr>
          <a:xfrm>
            <a:off x="7506723" y="2147774"/>
            <a:ext cx="924304" cy="58124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Pump</a:t>
            </a:r>
            <a:endParaRPr lang="ko-KR" altLang="en-US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FAC001-BC2F-42A1-AED3-E88FB41FA132}"/>
              </a:ext>
            </a:extLst>
          </p:cNvPr>
          <p:cNvCxnSpPr/>
          <p:nvPr/>
        </p:nvCxnSpPr>
        <p:spPr>
          <a:xfrm>
            <a:off x="5744397" y="2438396"/>
            <a:ext cx="1762326" cy="1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CE6B84D-972B-4F6B-BAE7-0B489BDBEE7F}"/>
              </a:ext>
            </a:extLst>
          </p:cNvPr>
          <p:cNvSpPr/>
          <p:nvPr/>
        </p:nvSpPr>
        <p:spPr>
          <a:xfrm>
            <a:off x="3076876" y="1566525"/>
            <a:ext cx="978284" cy="58124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땅 습도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79E4708-743A-41D7-8ACB-E3216FCA465D}"/>
              </a:ext>
            </a:extLst>
          </p:cNvPr>
          <p:cNvSpPr/>
          <p:nvPr/>
        </p:nvSpPr>
        <p:spPr>
          <a:xfrm>
            <a:off x="3068606" y="2729019"/>
            <a:ext cx="986554" cy="58124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온도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64CFAE5-A1A5-4F41-8D74-DFB1919D45CD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 flipV="1">
            <a:off x="2292835" y="1857149"/>
            <a:ext cx="784041" cy="581250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A4B1893-B9B4-4CA9-A51A-F2907804853A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>
          <a:xfrm>
            <a:off x="2292835" y="2438399"/>
            <a:ext cx="775771" cy="581244"/>
          </a:xfrm>
          <a:prstGeom prst="straightConnector1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0F789AE-BD33-41FB-BA21-9DFBED549D13}"/>
              </a:ext>
            </a:extLst>
          </p:cNvPr>
          <p:cNvCxnSpPr>
            <a:stCxn id="23" idx="3"/>
            <a:endCxn id="9" idx="0"/>
          </p:cNvCxnSpPr>
          <p:nvPr/>
        </p:nvCxnSpPr>
        <p:spPr>
          <a:xfrm>
            <a:off x="4055160" y="1857149"/>
            <a:ext cx="1285200" cy="290626"/>
          </a:xfrm>
          <a:prstGeom prst="bentConnector2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67F1031E-D487-4298-9266-0607C44B3AD1}"/>
              </a:ext>
            </a:extLst>
          </p:cNvPr>
          <p:cNvCxnSpPr>
            <a:stCxn id="24" idx="3"/>
            <a:endCxn id="9" idx="2"/>
          </p:cNvCxnSpPr>
          <p:nvPr/>
        </p:nvCxnSpPr>
        <p:spPr>
          <a:xfrm flipV="1">
            <a:off x="4055160" y="2729022"/>
            <a:ext cx="1285200" cy="290621"/>
          </a:xfrm>
          <a:prstGeom prst="bentConnector2">
            <a:avLst/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E1FF1C4-3079-4BCD-868C-46379197A334}"/>
              </a:ext>
            </a:extLst>
          </p:cNvPr>
          <p:cNvCxnSpPr>
            <a:stCxn id="10" idx="2"/>
            <a:endCxn id="8" idx="1"/>
          </p:cNvCxnSpPr>
          <p:nvPr/>
        </p:nvCxnSpPr>
        <p:spPr>
          <a:xfrm rot="5400000" flipH="1">
            <a:off x="4581507" y="-658347"/>
            <a:ext cx="290622" cy="6484114"/>
          </a:xfrm>
          <a:prstGeom prst="bentConnector4">
            <a:avLst>
              <a:gd name="adj1" fmla="val -581100"/>
              <a:gd name="adj2" fmla="val 103526"/>
            </a:avLst>
          </a:prstGeom>
          <a:ln w="127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9AF75A5E-D9E3-4270-89F5-8A7EDF27C53E}"/>
              </a:ext>
            </a:extLst>
          </p:cNvPr>
          <p:cNvSpPr txBox="1">
            <a:spLocks/>
          </p:cNvSpPr>
          <p:nvPr/>
        </p:nvSpPr>
        <p:spPr>
          <a:xfrm>
            <a:off x="943897" y="391777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펌프 플로우 차트</a:t>
            </a:r>
          </a:p>
        </p:txBody>
      </p:sp>
    </p:spTree>
    <p:extLst>
      <p:ext uri="{BB962C8B-B14F-4D97-AF65-F5344CB8AC3E}">
        <p14:creationId xmlns:p14="http://schemas.microsoft.com/office/powerpoint/2010/main" val="2282473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EBA469-DB52-4237-AA51-C4A8DA5C5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334" y="2950356"/>
            <a:ext cx="5112689" cy="4006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C8ADE6-9699-42FB-8B21-53B28E67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334" y="3351037"/>
            <a:ext cx="5873047" cy="157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0518626-5B1C-4405-B3BE-768172896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334" y="859352"/>
            <a:ext cx="3331536" cy="175169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2FDB3A3-60EB-4873-8562-E5381F47A319}"/>
              </a:ext>
            </a:extLst>
          </p:cNvPr>
          <p:cNvSpPr txBox="1">
            <a:spLocks/>
          </p:cNvSpPr>
          <p:nvPr/>
        </p:nvSpPr>
        <p:spPr>
          <a:xfrm>
            <a:off x="943897" y="391777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작물 선정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F6120729-74BB-4D48-8E4D-177E8E550BCC}"/>
              </a:ext>
            </a:extLst>
          </p:cNvPr>
          <p:cNvSpPr txBox="1">
            <a:spLocks/>
          </p:cNvSpPr>
          <p:nvPr/>
        </p:nvSpPr>
        <p:spPr>
          <a:xfrm>
            <a:off x="1321673" y="859352"/>
            <a:ext cx="723767" cy="322639"/>
          </a:xfrm>
          <a:prstGeom prst="rect">
            <a:avLst/>
          </a:prstGeom>
          <a:solidFill>
            <a:schemeClr val="accent3">
              <a:alpha val="46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바질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40780070-65AB-4316-B17C-254FEB21AD1D}"/>
              </a:ext>
            </a:extLst>
          </p:cNvPr>
          <p:cNvSpPr txBox="1">
            <a:spLocks/>
          </p:cNvSpPr>
          <p:nvPr/>
        </p:nvSpPr>
        <p:spPr>
          <a:xfrm>
            <a:off x="1321673" y="2950356"/>
            <a:ext cx="1324091" cy="322639"/>
          </a:xfrm>
          <a:prstGeom prst="rect">
            <a:avLst/>
          </a:prstGeom>
          <a:solidFill>
            <a:schemeClr val="accent3">
              <a:alpha val="46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방울 토마토</a:t>
            </a:r>
          </a:p>
        </p:txBody>
      </p:sp>
    </p:spTree>
    <p:extLst>
      <p:ext uri="{BB962C8B-B14F-4D97-AF65-F5344CB8AC3E}">
        <p14:creationId xmlns:p14="http://schemas.microsoft.com/office/powerpoint/2010/main" val="410216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FF1955-5413-4B8D-A10E-65BB2DC0A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942"/>
          <a:stretch/>
        </p:blipFill>
        <p:spPr>
          <a:xfrm>
            <a:off x="2161345" y="1111969"/>
            <a:ext cx="2257931" cy="27950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4BD2B6-B503-479E-B889-3D0D7431DF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99" t="23502" r="25986"/>
          <a:stretch/>
        </p:blipFill>
        <p:spPr>
          <a:xfrm>
            <a:off x="5717595" y="1111969"/>
            <a:ext cx="2417109" cy="284648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4DE103FE-5417-4509-9852-2F7A2666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850" y="4150604"/>
            <a:ext cx="2169770" cy="401700"/>
          </a:xfrm>
        </p:spPr>
        <p:txBody>
          <a:bodyPr/>
          <a:lstStyle/>
          <a:p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토양 습도 센서</a:t>
            </a:r>
            <a:b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YL-38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0AF0933-A8E3-4174-88C8-09FC09EFC6C6}"/>
              </a:ext>
            </a:extLst>
          </p:cNvPr>
          <p:cNvSpPr txBox="1">
            <a:spLocks/>
          </p:cNvSpPr>
          <p:nvPr/>
        </p:nvSpPr>
        <p:spPr>
          <a:xfrm>
            <a:off x="5841264" y="4088340"/>
            <a:ext cx="216977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DHT 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센서</a:t>
            </a:r>
            <a:b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DHT 11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B28B04D-5DEC-4C92-8556-E53E3C937D14}"/>
              </a:ext>
            </a:extLst>
          </p:cNvPr>
          <p:cNvSpPr txBox="1">
            <a:spLocks/>
          </p:cNvSpPr>
          <p:nvPr/>
        </p:nvSpPr>
        <p:spPr>
          <a:xfrm>
            <a:off x="943897" y="391777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센서</a:t>
            </a:r>
          </a:p>
        </p:txBody>
      </p:sp>
    </p:spTree>
    <p:extLst>
      <p:ext uri="{BB962C8B-B14F-4D97-AF65-F5344CB8AC3E}">
        <p14:creationId xmlns:p14="http://schemas.microsoft.com/office/powerpoint/2010/main" val="839560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A5E7E6C-9885-4F76-BF3E-30D78B3CEEA8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287C90AF-0792-4A14-B0A1-701BB116254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6A8857E9-FF61-444F-BC49-F489E8A49DA3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168;p30">
            <a:extLst>
              <a:ext uri="{FF2B5EF4-FFF2-40B4-BE49-F238E27FC236}">
                <a16:creationId xmlns:a16="http://schemas.microsoft.com/office/drawing/2014/main" id="{E08AD071-AD6B-4E23-AA13-9D60914ADBC2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55CD6A-E3BA-4C39-A478-F96EAFC44A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0" t="10291" r="22853" b="7086"/>
          <a:stretch/>
        </p:blipFill>
        <p:spPr>
          <a:xfrm rot="16200000">
            <a:off x="3510668" y="-199134"/>
            <a:ext cx="3137406" cy="5541766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D998659-F90A-4A39-8C71-1EA71FC4B9E8}"/>
              </a:ext>
            </a:extLst>
          </p:cNvPr>
          <p:cNvSpPr txBox="1">
            <a:spLocks/>
          </p:cNvSpPr>
          <p:nvPr/>
        </p:nvSpPr>
        <p:spPr>
          <a:xfrm>
            <a:off x="943897" y="391777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액츄에이터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AE893DE-0167-47B4-8170-4C6333C228E5}"/>
              </a:ext>
            </a:extLst>
          </p:cNvPr>
          <p:cNvSpPr txBox="1">
            <a:spLocks/>
          </p:cNvSpPr>
          <p:nvPr/>
        </p:nvSpPr>
        <p:spPr>
          <a:xfrm>
            <a:off x="3864282" y="4236573"/>
            <a:ext cx="216977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워터 펌프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03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91F91AB-740A-4430-BC89-F779028177B3}"/>
              </a:ext>
            </a:extLst>
          </p:cNvPr>
          <p:cNvGrpSpPr/>
          <p:nvPr/>
        </p:nvGrpSpPr>
        <p:grpSpPr>
          <a:xfrm>
            <a:off x="1913953" y="269801"/>
            <a:ext cx="5316094" cy="4280934"/>
            <a:chOff x="2275552" y="886489"/>
            <a:chExt cx="5042194" cy="37816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0C112E2-DDF8-4EC6-86B3-40FECBE3D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905826" y="256215"/>
              <a:ext cx="3781646" cy="5042194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3C5EAFB-BFED-49ED-BD2B-4143CEC29690}"/>
                </a:ext>
              </a:extLst>
            </p:cNvPr>
            <p:cNvCxnSpPr/>
            <p:nvPr/>
          </p:nvCxnSpPr>
          <p:spPr>
            <a:xfrm flipH="1" flipV="1">
              <a:off x="2906233" y="1928037"/>
              <a:ext cx="163032" cy="8009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ADF1568-DA69-42CE-93BC-78A2D44689F7}"/>
                </a:ext>
              </a:extLst>
            </p:cNvPr>
            <p:cNvCxnSpPr/>
            <p:nvPr/>
          </p:nvCxnSpPr>
          <p:spPr>
            <a:xfrm>
              <a:off x="3062177" y="1601972"/>
              <a:ext cx="139640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85B62EF-D42E-41FC-8915-77DB5F1B6B03}"/>
                </a:ext>
              </a:extLst>
            </p:cNvPr>
            <p:cNvCxnSpPr/>
            <p:nvPr/>
          </p:nvCxnSpPr>
          <p:spPr>
            <a:xfrm>
              <a:off x="5146158" y="1559442"/>
              <a:ext cx="148147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CB3C172-5C22-4364-8F56-13FB07D24705}"/>
                </a:ext>
              </a:extLst>
            </p:cNvPr>
            <p:cNvCxnSpPr/>
            <p:nvPr/>
          </p:nvCxnSpPr>
          <p:spPr>
            <a:xfrm>
              <a:off x="6748130" y="1928037"/>
              <a:ext cx="155944" cy="9994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C35F4D1-6BE7-4ACC-8278-7531621B8346}"/>
                </a:ext>
              </a:extLst>
            </p:cNvPr>
            <p:cNvCxnSpPr/>
            <p:nvPr/>
          </p:nvCxnSpPr>
          <p:spPr>
            <a:xfrm flipH="1">
              <a:off x="4664149" y="3345712"/>
              <a:ext cx="1665767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4552FEA-215D-412D-B50D-69DE19EEFC52}"/>
                </a:ext>
              </a:extLst>
            </p:cNvPr>
            <p:cNvCxnSpPr/>
            <p:nvPr/>
          </p:nvCxnSpPr>
          <p:spPr>
            <a:xfrm flipH="1">
              <a:off x="3154326" y="3289005"/>
              <a:ext cx="864781" cy="7797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F7743A04-353F-43E3-A44A-943C00406F35}"/>
                </a:ext>
              </a:extLst>
            </p:cNvPr>
            <p:cNvCxnSpPr/>
            <p:nvPr/>
          </p:nvCxnSpPr>
          <p:spPr>
            <a:xfrm>
              <a:off x="2849526" y="3444949"/>
              <a:ext cx="56707" cy="98528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303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1F156-7154-45FC-BF87-F922D43E5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21"/>
          <a:stretch/>
        </p:blipFill>
        <p:spPr>
          <a:xfrm>
            <a:off x="1133412" y="2010786"/>
            <a:ext cx="6432003" cy="2223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81932B-E382-4F2B-9878-AEC5A1D10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12" y="1027108"/>
            <a:ext cx="2389277" cy="76179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F295934-0765-4C8F-871D-31EBE6783D62}"/>
              </a:ext>
            </a:extLst>
          </p:cNvPr>
          <p:cNvSpPr txBox="1">
            <a:spLocks/>
          </p:cNvSpPr>
          <p:nvPr/>
        </p:nvSpPr>
        <p:spPr>
          <a:xfrm>
            <a:off x="943897" y="391777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코딩</a:t>
            </a:r>
          </a:p>
        </p:txBody>
      </p:sp>
    </p:spTree>
    <p:extLst>
      <p:ext uri="{BB962C8B-B14F-4D97-AF65-F5344CB8AC3E}">
        <p14:creationId xmlns:p14="http://schemas.microsoft.com/office/powerpoint/2010/main" val="4156797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4932435F-C06A-430D-AC0B-AD6C94289E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5047059"/>
              </p:ext>
            </p:extLst>
          </p:nvPr>
        </p:nvGraphicFramePr>
        <p:xfrm>
          <a:off x="1542272" y="1684318"/>
          <a:ext cx="6359255" cy="17748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28709">
                  <a:extLst>
                    <a:ext uri="{9D8B030D-6E8A-4147-A177-3AD203B41FA5}">
                      <a16:colId xmlns:a16="http://schemas.microsoft.com/office/drawing/2014/main" val="2655308610"/>
                    </a:ext>
                  </a:extLst>
                </a:gridCol>
                <a:gridCol w="1750054">
                  <a:extLst>
                    <a:ext uri="{9D8B030D-6E8A-4147-A177-3AD203B41FA5}">
                      <a16:colId xmlns:a16="http://schemas.microsoft.com/office/drawing/2014/main" val="244974658"/>
                    </a:ext>
                  </a:extLst>
                </a:gridCol>
                <a:gridCol w="2480492">
                  <a:extLst>
                    <a:ext uri="{9D8B030D-6E8A-4147-A177-3AD203B41FA5}">
                      <a16:colId xmlns:a16="http://schemas.microsoft.com/office/drawing/2014/main" val="1289172274"/>
                    </a:ext>
                  </a:extLst>
                </a:gridCol>
              </a:tblGrid>
              <a:tr h="56866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펌프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LCD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70951"/>
                  </a:ext>
                </a:extLst>
              </a:tr>
              <a:tr h="4020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정상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noProof="0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noProof="0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Medium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Good Condition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Medium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661853"/>
                  </a:ext>
                </a:extLst>
              </a:tr>
              <a:tr h="40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공기 고온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Medium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High Temperature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Medium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96765"/>
                  </a:ext>
                </a:extLst>
              </a:tr>
              <a:tr h="40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공기 저온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noProof="0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KoPub돋움체 Medium" panose="02020603020101020101" pitchFamily="18" charset="-127"/>
                          <a:cs typeface="+mn-cs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noProof="0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Medium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Low Temperature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Medium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91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033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3E4302-6CC2-4A2F-AB43-0569B55F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0" y="333510"/>
            <a:ext cx="6893552" cy="463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1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새 비디오 만들기">
            <a:hlinkClick r:id="" action="ppaction://media"/>
            <a:extLst>
              <a:ext uri="{FF2B5EF4-FFF2-40B4-BE49-F238E27FC236}">
                <a16:creationId xmlns:a16="http://schemas.microsoft.com/office/drawing/2014/main" id="{30F70A1D-739B-49DA-9FC8-60FBFDC7A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536" y="276445"/>
            <a:ext cx="7719895" cy="434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7F68238-09F8-4551-AB34-49AADBF68C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551544"/>
              </p:ext>
            </p:extLst>
          </p:nvPr>
        </p:nvGraphicFramePr>
        <p:xfrm>
          <a:off x="1542272" y="1684318"/>
          <a:ext cx="6359255" cy="177486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28709">
                  <a:extLst>
                    <a:ext uri="{9D8B030D-6E8A-4147-A177-3AD203B41FA5}">
                      <a16:colId xmlns:a16="http://schemas.microsoft.com/office/drawing/2014/main" val="2655308610"/>
                    </a:ext>
                  </a:extLst>
                </a:gridCol>
                <a:gridCol w="1750054">
                  <a:extLst>
                    <a:ext uri="{9D8B030D-6E8A-4147-A177-3AD203B41FA5}">
                      <a16:colId xmlns:a16="http://schemas.microsoft.com/office/drawing/2014/main" val="244974658"/>
                    </a:ext>
                  </a:extLst>
                </a:gridCol>
                <a:gridCol w="2480492">
                  <a:extLst>
                    <a:ext uri="{9D8B030D-6E8A-4147-A177-3AD203B41FA5}">
                      <a16:colId xmlns:a16="http://schemas.microsoft.com/office/drawing/2014/main" val="1289172274"/>
                    </a:ext>
                  </a:extLst>
                </a:gridCol>
              </a:tblGrid>
              <a:tr h="56866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펌프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LCD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70951"/>
                  </a:ext>
                </a:extLst>
              </a:tr>
              <a:tr h="4020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정상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noProof="0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noProof="0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Good Condition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+mn-ea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661853"/>
                  </a:ext>
                </a:extLst>
              </a:tr>
              <a:tr h="40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공기 다습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+mn-ea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Too Humid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+mn-ea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91767"/>
                  </a:ext>
                </a:extLst>
              </a:tr>
              <a:tr h="40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공기 건조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+mn-ea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Air Too Dry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+mn-ea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575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12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주제 및 목표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F744C-750C-497F-85C4-6AAC34B50F6E}"/>
              </a:ext>
            </a:extLst>
          </p:cNvPr>
          <p:cNvSpPr txBox="1"/>
          <p:nvPr/>
        </p:nvSpPr>
        <p:spPr>
          <a:xfrm>
            <a:off x="4572000" y="982866"/>
            <a:ext cx="4407735" cy="3564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신경쓰지 않아도</a:t>
            </a:r>
            <a:r>
              <a:rPr lang="ko-KR" altLang="en-US" sz="2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</a:t>
            </a:r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 환경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</a:t>
            </a:r>
            <a:endParaRPr lang="en-US" altLang="ko-KR" sz="2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800" b="1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식물재배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endParaRPr lang="en-US" altLang="ko-KR" sz="3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가능하도록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한다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F751037A-9324-4A31-B11B-1C4E6A41D1FE}"/>
              </a:ext>
            </a:extLst>
          </p:cNvPr>
          <p:cNvGrpSpPr/>
          <p:nvPr/>
        </p:nvGrpSpPr>
        <p:grpSpPr>
          <a:xfrm>
            <a:off x="1951174" y="1353016"/>
            <a:ext cx="2242810" cy="2824585"/>
            <a:chOff x="1726203" y="1286421"/>
            <a:chExt cx="2242810" cy="282458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C1C712D-D3FB-4F41-A711-438E7A144F94}"/>
                </a:ext>
              </a:extLst>
            </p:cNvPr>
            <p:cNvSpPr/>
            <p:nvPr/>
          </p:nvSpPr>
          <p:spPr>
            <a:xfrm>
              <a:off x="1947749" y="3817680"/>
              <a:ext cx="1906065" cy="293326"/>
            </a:xfrm>
            <a:prstGeom prst="rect">
              <a:avLst/>
            </a:prstGeom>
            <a:solidFill>
              <a:srgbClr val="4D4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9" name="Google Shape;657;p43">
              <a:extLst>
                <a:ext uri="{FF2B5EF4-FFF2-40B4-BE49-F238E27FC236}">
                  <a16:creationId xmlns:a16="http://schemas.microsoft.com/office/drawing/2014/main" id="{6FA51384-D90D-4498-ADE6-AF9DECA044B0}"/>
                </a:ext>
              </a:extLst>
            </p:cNvPr>
            <p:cNvGrpSpPr/>
            <p:nvPr/>
          </p:nvGrpSpPr>
          <p:grpSpPr>
            <a:xfrm>
              <a:off x="2223616" y="3574681"/>
              <a:ext cx="456450" cy="237462"/>
              <a:chOff x="5270475" y="3516975"/>
              <a:chExt cx="1143900" cy="595100"/>
            </a:xfrm>
          </p:grpSpPr>
          <p:sp>
            <p:nvSpPr>
              <p:cNvPr id="10" name="Google Shape;658;p43">
                <a:extLst>
                  <a:ext uri="{FF2B5EF4-FFF2-40B4-BE49-F238E27FC236}">
                    <a16:creationId xmlns:a16="http://schemas.microsoft.com/office/drawing/2014/main" id="{4E7BF054-5A87-4BBF-8E98-BB2A677203B6}"/>
                  </a:ext>
                </a:extLst>
              </p:cNvPr>
              <p:cNvSpPr/>
              <p:nvPr/>
            </p:nvSpPr>
            <p:spPr>
              <a:xfrm>
                <a:off x="5270475" y="3519550"/>
                <a:ext cx="626075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5043" h="23701" extrusionOk="0">
                    <a:moveTo>
                      <a:pt x="1414" y="0"/>
                    </a:moveTo>
                    <a:lnTo>
                      <a:pt x="1414" y="0"/>
                    </a:lnTo>
                    <a:cubicBezTo>
                      <a:pt x="1413" y="1"/>
                      <a:pt x="1" y="9391"/>
                      <a:pt x="7817" y="17208"/>
                    </a:cubicBezTo>
                    <a:cubicBezTo>
                      <a:pt x="13583" y="22960"/>
                      <a:pt x="20286" y="23700"/>
                      <a:pt x="23354" y="23700"/>
                    </a:cubicBezTo>
                    <a:cubicBezTo>
                      <a:pt x="24416" y="23700"/>
                      <a:pt x="25043" y="23611"/>
                      <a:pt x="25043" y="23611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A2A5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Google Shape;659;p43">
                <a:extLst>
                  <a:ext uri="{FF2B5EF4-FFF2-40B4-BE49-F238E27FC236}">
                    <a16:creationId xmlns:a16="http://schemas.microsoft.com/office/drawing/2014/main" id="{2F07CF1F-7FB8-4066-8017-FFA0F4BACC35}"/>
                  </a:ext>
                </a:extLst>
              </p:cNvPr>
              <p:cNvSpPr/>
              <p:nvPr/>
            </p:nvSpPr>
            <p:spPr>
              <a:xfrm>
                <a:off x="5305800" y="3516975"/>
                <a:ext cx="624300" cy="592875"/>
              </a:xfrm>
              <a:custGeom>
                <a:avLst/>
                <a:gdLst/>
                <a:ahLst/>
                <a:cxnLst/>
                <a:rect l="l" t="t" r="r" b="b"/>
                <a:pathLst>
                  <a:path w="24972" h="23715" extrusionOk="0">
                    <a:moveTo>
                      <a:pt x="1808" y="1"/>
                    </a:moveTo>
                    <a:cubicBezTo>
                      <a:pt x="673" y="1"/>
                      <a:pt x="1" y="103"/>
                      <a:pt x="1" y="103"/>
                    </a:cubicBezTo>
                    <a:lnTo>
                      <a:pt x="23630" y="23714"/>
                    </a:lnTo>
                    <a:cubicBezTo>
                      <a:pt x="23630" y="23714"/>
                      <a:pt x="24971" y="14252"/>
                      <a:pt x="17226" y="6507"/>
                    </a:cubicBezTo>
                    <a:cubicBezTo>
                      <a:pt x="11488" y="768"/>
                      <a:pt x="4914" y="1"/>
                      <a:pt x="1808" y="1"/>
                    </a:cubicBezTo>
                    <a:close/>
                  </a:path>
                </a:pathLst>
              </a:custGeom>
              <a:solidFill>
                <a:srgbClr val="4D4F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Google Shape;660;p43">
                <a:extLst>
                  <a:ext uri="{FF2B5EF4-FFF2-40B4-BE49-F238E27FC236}">
                    <a16:creationId xmlns:a16="http://schemas.microsoft.com/office/drawing/2014/main" id="{692E13C2-6B30-429C-B374-C2324F8A1525}"/>
                  </a:ext>
                </a:extLst>
              </p:cNvPr>
              <p:cNvSpPr/>
              <p:nvPr/>
            </p:nvSpPr>
            <p:spPr>
              <a:xfrm>
                <a:off x="5989550" y="3707350"/>
                <a:ext cx="424825" cy="403925"/>
              </a:xfrm>
              <a:custGeom>
                <a:avLst/>
                <a:gdLst/>
                <a:ahLst/>
                <a:cxnLst/>
                <a:rect l="l" t="t" r="r" b="b"/>
                <a:pathLst>
                  <a:path w="16993" h="16157" extrusionOk="0">
                    <a:moveTo>
                      <a:pt x="16027" y="1"/>
                    </a:moveTo>
                    <a:lnTo>
                      <a:pt x="0" y="16099"/>
                    </a:lnTo>
                    <a:cubicBezTo>
                      <a:pt x="0" y="16099"/>
                      <a:pt x="412" y="16157"/>
                      <a:pt x="1112" y="16157"/>
                    </a:cubicBezTo>
                    <a:cubicBezTo>
                      <a:pt x="3178" y="16157"/>
                      <a:pt x="7758" y="15658"/>
                      <a:pt x="11698" y="11717"/>
                    </a:cubicBezTo>
                    <a:cubicBezTo>
                      <a:pt x="16993" y="6423"/>
                      <a:pt x="16027" y="1"/>
                      <a:pt x="16027" y="1"/>
                    </a:cubicBezTo>
                    <a:close/>
                  </a:path>
                </a:pathLst>
              </a:custGeom>
              <a:solidFill>
                <a:srgbClr val="A2A5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Google Shape;661;p43">
                <a:extLst>
                  <a:ext uri="{FF2B5EF4-FFF2-40B4-BE49-F238E27FC236}">
                    <a16:creationId xmlns:a16="http://schemas.microsoft.com/office/drawing/2014/main" id="{4D0B9FF4-18AF-40FF-95DB-B205C6CC523A}"/>
                  </a:ext>
                </a:extLst>
              </p:cNvPr>
              <p:cNvSpPr/>
              <p:nvPr/>
            </p:nvSpPr>
            <p:spPr>
              <a:xfrm>
                <a:off x="5965400" y="3705925"/>
                <a:ext cx="424850" cy="403925"/>
              </a:xfrm>
              <a:custGeom>
                <a:avLst/>
                <a:gdLst/>
                <a:ahLst/>
                <a:cxnLst/>
                <a:rect l="l" t="t" r="r" b="b"/>
                <a:pathLst>
                  <a:path w="16994" h="16157" extrusionOk="0">
                    <a:moveTo>
                      <a:pt x="15889" y="1"/>
                    </a:moveTo>
                    <a:cubicBezTo>
                      <a:pt x="13830" y="1"/>
                      <a:pt x="9253" y="501"/>
                      <a:pt x="5295" y="4458"/>
                    </a:cubicBezTo>
                    <a:cubicBezTo>
                      <a:pt x="0" y="9753"/>
                      <a:pt x="966" y="16156"/>
                      <a:pt x="966" y="16156"/>
                    </a:cubicBezTo>
                    <a:lnTo>
                      <a:pt x="16993" y="58"/>
                    </a:lnTo>
                    <a:cubicBezTo>
                      <a:pt x="16993" y="58"/>
                      <a:pt x="16585" y="1"/>
                      <a:pt x="15889" y="1"/>
                    </a:cubicBezTo>
                    <a:close/>
                  </a:path>
                </a:pathLst>
              </a:custGeom>
              <a:solidFill>
                <a:srgbClr val="4D4F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" name="Google Shape;657;p43">
              <a:extLst>
                <a:ext uri="{FF2B5EF4-FFF2-40B4-BE49-F238E27FC236}">
                  <a16:creationId xmlns:a16="http://schemas.microsoft.com/office/drawing/2014/main" id="{443879A7-60E0-42B5-815C-4CA7F4446C5C}"/>
                </a:ext>
              </a:extLst>
            </p:cNvPr>
            <p:cNvGrpSpPr/>
            <p:nvPr/>
          </p:nvGrpSpPr>
          <p:grpSpPr>
            <a:xfrm>
              <a:off x="2682714" y="3575051"/>
              <a:ext cx="456450" cy="237462"/>
              <a:chOff x="5270475" y="3516975"/>
              <a:chExt cx="1143900" cy="595100"/>
            </a:xfrm>
          </p:grpSpPr>
          <p:sp>
            <p:nvSpPr>
              <p:cNvPr id="16" name="Google Shape;658;p43">
                <a:extLst>
                  <a:ext uri="{FF2B5EF4-FFF2-40B4-BE49-F238E27FC236}">
                    <a16:creationId xmlns:a16="http://schemas.microsoft.com/office/drawing/2014/main" id="{103A6B99-3659-436A-ACC2-B2703F38E33D}"/>
                  </a:ext>
                </a:extLst>
              </p:cNvPr>
              <p:cNvSpPr/>
              <p:nvPr/>
            </p:nvSpPr>
            <p:spPr>
              <a:xfrm>
                <a:off x="5270475" y="3519550"/>
                <a:ext cx="626075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5043" h="23701" extrusionOk="0">
                    <a:moveTo>
                      <a:pt x="1414" y="0"/>
                    </a:moveTo>
                    <a:lnTo>
                      <a:pt x="1414" y="0"/>
                    </a:lnTo>
                    <a:cubicBezTo>
                      <a:pt x="1413" y="1"/>
                      <a:pt x="1" y="9391"/>
                      <a:pt x="7817" y="17208"/>
                    </a:cubicBezTo>
                    <a:cubicBezTo>
                      <a:pt x="13583" y="22960"/>
                      <a:pt x="20286" y="23700"/>
                      <a:pt x="23354" y="23700"/>
                    </a:cubicBezTo>
                    <a:cubicBezTo>
                      <a:pt x="24416" y="23700"/>
                      <a:pt x="25043" y="23611"/>
                      <a:pt x="25043" y="23611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A2A5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Google Shape;659;p43">
                <a:extLst>
                  <a:ext uri="{FF2B5EF4-FFF2-40B4-BE49-F238E27FC236}">
                    <a16:creationId xmlns:a16="http://schemas.microsoft.com/office/drawing/2014/main" id="{99094F20-523F-4B6A-BFD2-F336B2DA7358}"/>
                  </a:ext>
                </a:extLst>
              </p:cNvPr>
              <p:cNvSpPr/>
              <p:nvPr/>
            </p:nvSpPr>
            <p:spPr>
              <a:xfrm>
                <a:off x="5305800" y="3516975"/>
                <a:ext cx="624300" cy="592875"/>
              </a:xfrm>
              <a:custGeom>
                <a:avLst/>
                <a:gdLst/>
                <a:ahLst/>
                <a:cxnLst/>
                <a:rect l="l" t="t" r="r" b="b"/>
                <a:pathLst>
                  <a:path w="24972" h="23715" extrusionOk="0">
                    <a:moveTo>
                      <a:pt x="1808" y="1"/>
                    </a:moveTo>
                    <a:cubicBezTo>
                      <a:pt x="673" y="1"/>
                      <a:pt x="1" y="103"/>
                      <a:pt x="1" y="103"/>
                    </a:cubicBezTo>
                    <a:lnTo>
                      <a:pt x="23630" y="23714"/>
                    </a:lnTo>
                    <a:cubicBezTo>
                      <a:pt x="23630" y="23714"/>
                      <a:pt x="24971" y="14252"/>
                      <a:pt x="17226" y="6507"/>
                    </a:cubicBezTo>
                    <a:cubicBezTo>
                      <a:pt x="11488" y="768"/>
                      <a:pt x="4914" y="1"/>
                      <a:pt x="1808" y="1"/>
                    </a:cubicBezTo>
                    <a:close/>
                  </a:path>
                </a:pathLst>
              </a:custGeom>
              <a:solidFill>
                <a:srgbClr val="4D4F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Google Shape;660;p43">
                <a:extLst>
                  <a:ext uri="{FF2B5EF4-FFF2-40B4-BE49-F238E27FC236}">
                    <a16:creationId xmlns:a16="http://schemas.microsoft.com/office/drawing/2014/main" id="{CC3124E7-5588-4954-9E65-655DF9C8E886}"/>
                  </a:ext>
                </a:extLst>
              </p:cNvPr>
              <p:cNvSpPr/>
              <p:nvPr/>
            </p:nvSpPr>
            <p:spPr>
              <a:xfrm>
                <a:off x="5989550" y="3707350"/>
                <a:ext cx="424825" cy="403925"/>
              </a:xfrm>
              <a:custGeom>
                <a:avLst/>
                <a:gdLst/>
                <a:ahLst/>
                <a:cxnLst/>
                <a:rect l="l" t="t" r="r" b="b"/>
                <a:pathLst>
                  <a:path w="16993" h="16157" extrusionOk="0">
                    <a:moveTo>
                      <a:pt x="16027" y="1"/>
                    </a:moveTo>
                    <a:lnTo>
                      <a:pt x="0" y="16099"/>
                    </a:lnTo>
                    <a:cubicBezTo>
                      <a:pt x="0" y="16099"/>
                      <a:pt x="412" y="16157"/>
                      <a:pt x="1112" y="16157"/>
                    </a:cubicBezTo>
                    <a:cubicBezTo>
                      <a:pt x="3178" y="16157"/>
                      <a:pt x="7758" y="15658"/>
                      <a:pt x="11698" y="11717"/>
                    </a:cubicBezTo>
                    <a:cubicBezTo>
                      <a:pt x="16993" y="6423"/>
                      <a:pt x="16027" y="1"/>
                      <a:pt x="16027" y="1"/>
                    </a:cubicBezTo>
                    <a:close/>
                  </a:path>
                </a:pathLst>
              </a:custGeom>
              <a:solidFill>
                <a:srgbClr val="A2A5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Google Shape;661;p43">
                <a:extLst>
                  <a:ext uri="{FF2B5EF4-FFF2-40B4-BE49-F238E27FC236}">
                    <a16:creationId xmlns:a16="http://schemas.microsoft.com/office/drawing/2014/main" id="{1ABFFD87-E62D-431B-8642-F82FF27B9562}"/>
                  </a:ext>
                </a:extLst>
              </p:cNvPr>
              <p:cNvSpPr/>
              <p:nvPr/>
            </p:nvSpPr>
            <p:spPr>
              <a:xfrm>
                <a:off x="5965400" y="3705925"/>
                <a:ext cx="424850" cy="403925"/>
              </a:xfrm>
              <a:custGeom>
                <a:avLst/>
                <a:gdLst/>
                <a:ahLst/>
                <a:cxnLst/>
                <a:rect l="l" t="t" r="r" b="b"/>
                <a:pathLst>
                  <a:path w="16994" h="16157" extrusionOk="0">
                    <a:moveTo>
                      <a:pt x="15889" y="1"/>
                    </a:moveTo>
                    <a:cubicBezTo>
                      <a:pt x="13830" y="1"/>
                      <a:pt x="9253" y="501"/>
                      <a:pt x="5295" y="4458"/>
                    </a:cubicBezTo>
                    <a:cubicBezTo>
                      <a:pt x="0" y="9753"/>
                      <a:pt x="966" y="16156"/>
                      <a:pt x="966" y="16156"/>
                    </a:cubicBezTo>
                    <a:lnTo>
                      <a:pt x="16993" y="58"/>
                    </a:lnTo>
                    <a:cubicBezTo>
                      <a:pt x="16993" y="58"/>
                      <a:pt x="16585" y="1"/>
                      <a:pt x="15889" y="1"/>
                    </a:cubicBezTo>
                    <a:close/>
                  </a:path>
                </a:pathLst>
              </a:custGeom>
              <a:solidFill>
                <a:srgbClr val="4D4F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1" name="Google Shape;657;p43">
              <a:extLst>
                <a:ext uri="{FF2B5EF4-FFF2-40B4-BE49-F238E27FC236}">
                  <a16:creationId xmlns:a16="http://schemas.microsoft.com/office/drawing/2014/main" id="{A699601A-82B5-4EAB-9FBD-318869EF8045}"/>
                </a:ext>
              </a:extLst>
            </p:cNvPr>
            <p:cNvGrpSpPr/>
            <p:nvPr/>
          </p:nvGrpSpPr>
          <p:grpSpPr>
            <a:xfrm>
              <a:off x="3139164" y="3579330"/>
              <a:ext cx="456450" cy="237462"/>
              <a:chOff x="5270475" y="3516975"/>
              <a:chExt cx="1143900" cy="595100"/>
            </a:xfrm>
          </p:grpSpPr>
          <p:sp>
            <p:nvSpPr>
              <p:cNvPr id="22" name="Google Shape;658;p43">
                <a:extLst>
                  <a:ext uri="{FF2B5EF4-FFF2-40B4-BE49-F238E27FC236}">
                    <a16:creationId xmlns:a16="http://schemas.microsoft.com/office/drawing/2014/main" id="{0DF824FE-5F56-4357-8174-12844B92D09B}"/>
                  </a:ext>
                </a:extLst>
              </p:cNvPr>
              <p:cNvSpPr/>
              <p:nvPr/>
            </p:nvSpPr>
            <p:spPr>
              <a:xfrm>
                <a:off x="5270475" y="3519550"/>
                <a:ext cx="626075" cy="592525"/>
              </a:xfrm>
              <a:custGeom>
                <a:avLst/>
                <a:gdLst/>
                <a:ahLst/>
                <a:cxnLst/>
                <a:rect l="l" t="t" r="r" b="b"/>
                <a:pathLst>
                  <a:path w="25043" h="23701" extrusionOk="0">
                    <a:moveTo>
                      <a:pt x="1414" y="0"/>
                    </a:moveTo>
                    <a:lnTo>
                      <a:pt x="1414" y="0"/>
                    </a:lnTo>
                    <a:cubicBezTo>
                      <a:pt x="1413" y="1"/>
                      <a:pt x="1" y="9391"/>
                      <a:pt x="7817" y="17208"/>
                    </a:cubicBezTo>
                    <a:cubicBezTo>
                      <a:pt x="13583" y="22960"/>
                      <a:pt x="20286" y="23700"/>
                      <a:pt x="23354" y="23700"/>
                    </a:cubicBezTo>
                    <a:cubicBezTo>
                      <a:pt x="24416" y="23700"/>
                      <a:pt x="25043" y="23611"/>
                      <a:pt x="25043" y="23611"/>
                    </a:cubicBezTo>
                    <a:lnTo>
                      <a:pt x="1414" y="0"/>
                    </a:lnTo>
                    <a:close/>
                  </a:path>
                </a:pathLst>
              </a:custGeom>
              <a:solidFill>
                <a:srgbClr val="A2A5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" name="Google Shape;659;p43">
                <a:extLst>
                  <a:ext uri="{FF2B5EF4-FFF2-40B4-BE49-F238E27FC236}">
                    <a16:creationId xmlns:a16="http://schemas.microsoft.com/office/drawing/2014/main" id="{96213B25-14B1-42AA-A12A-9D929F57378D}"/>
                  </a:ext>
                </a:extLst>
              </p:cNvPr>
              <p:cNvSpPr/>
              <p:nvPr/>
            </p:nvSpPr>
            <p:spPr>
              <a:xfrm>
                <a:off x="5305800" y="3516975"/>
                <a:ext cx="624300" cy="592875"/>
              </a:xfrm>
              <a:custGeom>
                <a:avLst/>
                <a:gdLst/>
                <a:ahLst/>
                <a:cxnLst/>
                <a:rect l="l" t="t" r="r" b="b"/>
                <a:pathLst>
                  <a:path w="24972" h="23715" extrusionOk="0">
                    <a:moveTo>
                      <a:pt x="1808" y="1"/>
                    </a:moveTo>
                    <a:cubicBezTo>
                      <a:pt x="673" y="1"/>
                      <a:pt x="1" y="103"/>
                      <a:pt x="1" y="103"/>
                    </a:cubicBezTo>
                    <a:lnTo>
                      <a:pt x="23630" y="23714"/>
                    </a:lnTo>
                    <a:cubicBezTo>
                      <a:pt x="23630" y="23714"/>
                      <a:pt x="24971" y="14252"/>
                      <a:pt x="17226" y="6507"/>
                    </a:cubicBezTo>
                    <a:cubicBezTo>
                      <a:pt x="11488" y="768"/>
                      <a:pt x="4914" y="1"/>
                      <a:pt x="1808" y="1"/>
                    </a:cubicBezTo>
                    <a:close/>
                  </a:path>
                </a:pathLst>
              </a:custGeom>
              <a:solidFill>
                <a:srgbClr val="4D4F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Google Shape;660;p43">
                <a:extLst>
                  <a:ext uri="{FF2B5EF4-FFF2-40B4-BE49-F238E27FC236}">
                    <a16:creationId xmlns:a16="http://schemas.microsoft.com/office/drawing/2014/main" id="{F01A6264-972D-434C-A64E-EA02DF4C39D9}"/>
                  </a:ext>
                </a:extLst>
              </p:cNvPr>
              <p:cNvSpPr/>
              <p:nvPr/>
            </p:nvSpPr>
            <p:spPr>
              <a:xfrm>
                <a:off x="5989550" y="3707350"/>
                <a:ext cx="424825" cy="403925"/>
              </a:xfrm>
              <a:custGeom>
                <a:avLst/>
                <a:gdLst/>
                <a:ahLst/>
                <a:cxnLst/>
                <a:rect l="l" t="t" r="r" b="b"/>
                <a:pathLst>
                  <a:path w="16993" h="16157" extrusionOk="0">
                    <a:moveTo>
                      <a:pt x="16027" y="1"/>
                    </a:moveTo>
                    <a:lnTo>
                      <a:pt x="0" y="16099"/>
                    </a:lnTo>
                    <a:cubicBezTo>
                      <a:pt x="0" y="16099"/>
                      <a:pt x="412" y="16157"/>
                      <a:pt x="1112" y="16157"/>
                    </a:cubicBezTo>
                    <a:cubicBezTo>
                      <a:pt x="3178" y="16157"/>
                      <a:pt x="7758" y="15658"/>
                      <a:pt x="11698" y="11717"/>
                    </a:cubicBezTo>
                    <a:cubicBezTo>
                      <a:pt x="16993" y="6423"/>
                      <a:pt x="16027" y="1"/>
                      <a:pt x="16027" y="1"/>
                    </a:cubicBezTo>
                    <a:close/>
                  </a:path>
                </a:pathLst>
              </a:custGeom>
              <a:solidFill>
                <a:srgbClr val="A2A5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Google Shape;661;p43">
                <a:extLst>
                  <a:ext uri="{FF2B5EF4-FFF2-40B4-BE49-F238E27FC236}">
                    <a16:creationId xmlns:a16="http://schemas.microsoft.com/office/drawing/2014/main" id="{73789035-621F-4C42-93A5-A7E61CF991DB}"/>
                  </a:ext>
                </a:extLst>
              </p:cNvPr>
              <p:cNvSpPr/>
              <p:nvPr/>
            </p:nvSpPr>
            <p:spPr>
              <a:xfrm>
                <a:off x="5965400" y="3705925"/>
                <a:ext cx="424850" cy="403925"/>
              </a:xfrm>
              <a:custGeom>
                <a:avLst/>
                <a:gdLst/>
                <a:ahLst/>
                <a:cxnLst/>
                <a:rect l="l" t="t" r="r" b="b"/>
                <a:pathLst>
                  <a:path w="16994" h="16157" extrusionOk="0">
                    <a:moveTo>
                      <a:pt x="15889" y="1"/>
                    </a:moveTo>
                    <a:cubicBezTo>
                      <a:pt x="13830" y="1"/>
                      <a:pt x="9253" y="501"/>
                      <a:pt x="5295" y="4458"/>
                    </a:cubicBezTo>
                    <a:cubicBezTo>
                      <a:pt x="0" y="9753"/>
                      <a:pt x="966" y="16156"/>
                      <a:pt x="966" y="16156"/>
                    </a:cubicBezTo>
                    <a:lnTo>
                      <a:pt x="16993" y="58"/>
                    </a:lnTo>
                    <a:cubicBezTo>
                      <a:pt x="16993" y="58"/>
                      <a:pt x="16585" y="1"/>
                      <a:pt x="15889" y="1"/>
                    </a:cubicBezTo>
                    <a:close/>
                  </a:path>
                </a:pathLst>
              </a:custGeom>
              <a:solidFill>
                <a:srgbClr val="4D4F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16DA6EE-E874-4EF2-8347-9B1A57B39A38}"/>
                </a:ext>
              </a:extLst>
            </p:cNvPr>
            <p:cNvSpPr/>
            <p:nvPr/>
          </p:nvSpPr>
          <p:spPr>
            <a:xfrm>
              <a:off x="1947750" y="3236332"/>
              <a:ext cx="1906065" cy="871839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E7F77807-C9AF-4B03-B0B9-4B0B8D711140}"/>
                </a:ext>
              </a:extLst>
            </p:cNvPr>
            <p:cNvCxnSpPr>
              <a:cxnSpLocks/>
              <a:endCxn id="47" idx="4"/>
            </p:cNvCxnSpPr>
            <p:nvPr/>
          </p:nvCxnSpPr>
          <p:spPr>
            <a:xfrm rot="16200000" flipV="1">
              <a:off x="1982180" y="2907179"/>
              <a:ext cx="318601" cy="30454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tx2">
                  <a:lumMod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ACC5A000-BF5A-4D1A-888A-5250C8B58984}"/>
                </a:ext>
              </a:extLst>
            </p:cNvPr>
            <p:cNvCxnSpPr>
              <a:cxnSpLocks/>
              <a:endCxn id="49" idx="4"/>
            </p:cNvCxnSpPr>
            <p:nvPr/>
          </p:nvCxnSpPr>
          <p:spPr>
            <a:xfrm rot="5400000" flipH="1" flipV="1">
              <a:off x="3425854" y="2949787"/>
              <a:ext cx="336182" cy="22412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2">
                  <a:lumMod val="50000"/>
                </a:schemeClr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4FF34D80-457A-42E6-BED7-F2590847E58B}"/>
                </a:ext>
              </a:extLst>
            </p:cNvPr>
            <p:cNvCxnSpPr>
              <a:cxnSpLocks/>
              <a:stCxn id="27" idx="0"/>
              <a:endCxn id="48" idx="4"/>
            </p:cNvCxnSpPr>
            <p:nvPr/>
          </p:nvCxnSpPr>
          <p:spPr>
            <a:xfrm rot="16200000" flipV="1">
              <a:off x="2697091" y="3032639"/>
              <a:ext cx="342573" cy="64813"/>
            </a:xfrm>
            <a:prstGeom prst="bentConnector3">
              <a:avLst>
                <a:gd name="adj1" fmla="val 24579"/>
              </a:avLst>
            </a:prstGeom>
            <a:ln w="28575">
              <a:solidFill>
                <a:schemeClr val="tx2">
                  <a:lumMod val="50000"/>
                </a:schemeClr>
              </a:solidFill>
              <a:headEnd type="oval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A40BEC1-A2AB-4CCC-9197-E631BDE445B9}"/>
                </a:ext>
              </a:extLst>
            </p:cNvPr>
            <p:cNvSpPr/>
            <p:nvPr/>
          </p:nvSpPr>
          <p:spPr>
            <a:xfrm>
              <a:off x="1726203" y="2374141"/>
              <a:ext cx="526009" cy="5260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0F98F71-4331-49AB-8182-1790C6D13405}"/>
                </a:ext>
              </a:extLst>
            </p:cNvPr>
            <p:cNvSpPr/>
            <p:nvPr/>
          </p:nvSpPr>
          <p:spPr>
            <a:xfrm>
              <a:off x="2572965" y="2367750"/>
              <a:ext cx="526009" cy="5260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0B108C7-1475-4302-940C-B9B4AC7D8ED1}"/>
                </a:ext>
              </a:extLst>
            </p:cNvPr>
            <p:cNvSpPr/>
            <p:nvPr/>
          </p:nvSpPr>
          <p:spPr>
            <a:xfrm>
              <a:off x="3443004" y="2367751"/>
              <a:ext cx="526009" cy="52600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50" name="Google Shape;7744;p68">
              <a:extLst>
                <a:ext uri="{FF2B5EF4-FFF2-40B4-BE49-F238E27FC236}">
                  <a16:creationId xmlns:a16="http://schemas.microsoft.com/office/drawing/2014/main" id="{96D904F3-14F3-4EA3-97AB-EA504F1E99F5}"/>
                </a:ext>
              </a:extLst>
            </p:cNvPr>
            <p:cNvGrpSpPr/>
            <p:nvPr/>
          </p:nvGrpSpPr>
          <p:grpSpPr>
            <a:xfrm>
              <a:off x="1786473" y="2477190"/>
              <a:ext cx="396368" cy="337830"/>
              <a:chOff x="-19835275" y="3330250"/>
              <a:chExt cx="329250" cy="280625"/>
            </a:xfrm>
            <a:solidFill>
              <a:srgbClr val="F8FFF5"/>
            </a:solidFill>
          </p:grpSpPr>
          <p:sp>
            <p:nvSpPr>
              <p:cNvPr id="51" name="Google Shape;7745;p68">
                <a:extLst>
                  <a:ext uri="{FF2B5EF4-FFF2-40B4-BE49-F238E27FC236}">
                    <a16:creationId xmlns:a16="http://schemas.microsoft.com/office/drawing/2014/main" id="{6CC89D80-E23E-4F77-B5D7-00FC71000688}"/>
                  </a:ext>
                </a:extLst>
              </p:cNvPr>
              <p:cNvSpPr/>
              <p:nvPr/>
            </p:nvSpPr>
            <p:spPr>
              <a:xfrm>
                <a:off x="-19768325" y="3361750"/>
                <a:ext cx="197725" cy="249125"/>
              </a:xfrm>
              <a:custGeom>
                <a:avLst/>
                <a:gdLst/>
                <a:ahLst/>
                <a:cxnLst/>
                <a:rect l="l" t="t" r="r" b="b"/>
                <a:pathLst>
                  <a:path w="7909" h="9965" extrusionOk="0">
                    <a:moveTo>
                      <a:pt x="3927" y="1"/>
                    </a:moveTo>
                    <a:cubicBezTo>
                      <a:pt x="3797" y="1"/>
                      <a:pt x="3671" y="56"/>
                      <a:pt x="3624" y="166"/>
                    </a:cubicBezTo>
                    <a:lnTo>
                      <a:pt x="1103" y="5302"/>
                    </a:lnTo>
                    <a:cubicBezTo>
                      <a:pt x="1" y="7412"/>
                      <a:pt x="1607" y="9964"/>
                      <a:pt x="3970" y="9964"/>
                    </a:cubicBezTo>
                    <a:cubicBezTo>
                      <a:pt x="6333" y="9964"/>
                      <a:pt x="7908" y="7412"/>
                      <a:pt x="6837" y="5302"/>
                    </a:cubicBezTo>
                    <a:lnTo>
                      <a:pt x="4254" y="166"/>
                    </a:lnTo>
                    <a:cubicBezTo>
                      <a:pt x="4191" y="56"/>
                      <a:pt x="4057" y="1"/>
                      <a:pt x="39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Google Shape;7746;p68">
                <a:extLst>
                  <a:ext uri="{FF2B5EF4-FFF2-40B4-BE49-F238E27FC236}">
                    <a16:creationId xmlns:a16="http://schemas.microsoft.com/office/drawing/2014/main" id="{D263EAC4-C706-4E46-B9DA-29BDB3750564}"/>
                  </a:ext>
                </a:extLst>
              </p:cNvPr>
              <p:cNvSpPr/>
              <p:nvPr/>
            </p:nvSpPr>
            <p:spPr>
              <a:xfrm>
                <a:off x="-19622625" y="3330250"/>
                <a:ext cx="116600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7570" extrusionOk="0">
                    <a:moveTo>
                      <a:pt x="1683" y="1"/>
                    </a:moveTo>
                    <a:cubicBezTo>
                      <a:pt x="1553" y="1"/>
                      <a:pt x="1419" y="56"/>
                      <a:pt x="1356" y="166"/>
                    </a:cubicBezTo>
                    <a:lnTo>
                      <a:pt x="1" y="2939"/>
                    </a:lnTo>
                    <a:lnTo>
                      <a:pt x="1608" y="6215"/>
                    </a:lnTo>
                    <a:cubicBezTo>
                      <a:pt x="1828" y="6625"/>
                      <a:pt x="1954" y="7097"/>
                      <a:pt x="1986" y="7570"/>
                    </a:cubicBezTo>
                    <a:cubicBezTo>
                      <a:pt x="3687" y="7381"/>
                      <a:pt x="4664" y="5585"/>
                      <a:pt x="3876" y="4010"/>
                    </a:cubicBezTo>
                    <a:lnTo>
                      <a:pt x="1986" y="166"/>
                    </a:lnTo>
                    <a:cubicBezTo>
                      <a:pt x="1938" y="56"/>
                      <a:pt x="1812" y="1"/>
                      <a:pt x="16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Google Shape;7747;p68">
                <a:extLst>
                  <a:ext uri="{FF2B5EF4-FFF2-40B4-BE49-F238E27FC236}">
                    <a16:creationId xmlns:a16="http://schemas.microsoft.com/office/drawing/2014/main" id="{081E65B5-AA36-4E30-A6C7-B3F549658287}"/>
                  </a:ext>
                </a:extLst>
              </p:cNvPr>
              <p:cNvSpPr/>
              <p:nvPr/>
            </p:nvSpPr>
            <p:spPr>
              <a:xfrm>
                <a:off x="-19835275" y="3330250"/>
                <a:ext cx="116600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7570" extrusionOk="0">
                    <a:moveTo>
                      <a:pt x="2982" y="1"/>
                    </a:moveTo>
                    <a:cubicBezTo>
                      <a:pt x="2852" y="1"/>
                      <a:pt x="2726" y="56"/>
                      <a:pt x="2679" y="166"/>
                    </a:cubicBezTo>
                    <a:lnTo>
                      <a:pt x="788" y="4010"/>
                    </a:lnTo>
                    <a:cubicBezTo>
                      <a:pt x="1" y="5522"/>
                      <a:pt x="977" y="7381"/>
                      <a:pt x="2679" y="7570"/>
                    </a:cubicBezTo>
                    <a:cubicBezTo>
                      <a:pt x="2710" y="7097"/>
                      <a:pt x="2868" y="6593"/>
                      <a:pt x="3057" y="6152"/>
                    </a:cubicBezTo>
                    <a:lnTo>
                      <a:pt x="4663" y="2876"/>
                    </a:lnTo>
                    <a:lnTo>
                      <a:pt x="3309" y="166"/>
                    </a:lnTo>
                    <a:cubicBezTo>
                      <a:pt x="3246" y="56"/>
                      <a:pt x="3112" y="1"/>
                      <a:pt x="29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78" name="그래픽 77" descr="풍차">
              <a:extLst>
                <a:ext uri="{FF2B5EF4-FFF2-40B4-BE49-F238E27FC236}">
                  <a16:creationId xmlns:a16="http://schemas.microsoft.com/office/drawing/2014/main" id="{DEA39CF7-D894-4949-BD1A-60FDBF7A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3842" y="2420765"/>
              <a:ext cx="417864" cy="417864"/>
            </a:xfrm>
            <a:prstGeom prst="rect">
              <a:avLst/>
            </a:prstGeom>
          </p:spPr>
        </p:pic>
        <p:pic>
          <p:nvPicPr>
            <p:cNvPr id="80" name="그래픽 79" descr="해">
              <a:extLst>
                <a:ext uri="{FF2B5EF4-FFF2-40B4-BE49-F238E27FC236}">
                  <a16:creationId xmlns:a16="http://schemas.microsoft.com/office/drawing/2014/main" id="{B3EA55F4-8CDE-4067-B51D-69A5E924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23372" y="2421283"/>
              <a:ext cx="422216" cy="422216"/>
            </a:xfrm>
            <a:prstGeom prst="rect">
              <a:avLst/>
            </a:prstGeom>
          </p:spPr>
        </p:pic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80B15376-1C3A-44BE-99CA-E860786820F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rot="10800000" flipV="1">
              <a:off x="1989208" y="2038331"/>
              <a:ext cx="937602" cy="335809"/>
            </a:xfrm>
            <a:prstGeom prst="bentConnector2">
              <a:avLst/>
            </a:prstGeom>
            <a:ln w="28575" cmpd="sng">
              <a:solidFill>
                <a:schemeClr val="tx2">
                  <a:lumMod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연결선: 꺾임 87">
              <a:extLst>
                <a:ext uri="{FF2B5EF4-FFF2-40B4-BE49-F238E27FC236}">
                  <a16:creationId xmlns:a16="http://schemas.microsoft.com/office/drawing/2014/main" id="{649F5DE7-6CDD-4A9F-9761-AB1935020F2B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 rot="5400000">
              <a:off x="2713653" y="2154593"/>
              <a:ext cx="335474" cy="9084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tx2">
                  <a:lumMod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ED2E4F2B-81B2-4DF9-A4CE-78C8E02A478D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>
              <a:off x="2927028" y="2042206"/>
              <a:ext cx="778981" cy="325545"/>
            </a:xfrm>
            <a:prstGeom prst="bentConnector2">
              <a:avLst/>
            </a:prstGeom>
            <a:ln w="28575" cmpd="sng">
              <a:solidFill>
                <a:schemeClr val="tx2">
                  <a:lumMod val="50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oogle Shape;5743;p64">
              <a:extLst>
                <a:ext uri="{FF2B5EF4-FFF2-40B4-BE49-F238E27FC236}">
                  <a16:creationId xmlns:a16="http://schemas.microsoft.com/office/drawing/2014/main" id="{8471B6C4-47C5-4A2C-9232-C77B220337B9}"/>
                </a:ext>
              </a:extLst>
            </p:cNvPr>
            <p:cNvGrpSpPr/>
            <p:nvPr/>
          </p:nvGrpSpPr>
          <p:grpSpPr>
            <a:xfrm>
              <a:off x="2765505" y="1286421"/>
              <a:ext cx="408281" cy="477322"/>
              <a:chOff x="-48237000" y="2342650"/>
              <a:chExt cx="256800" cy="300225"/>
            </a:xfrm>
            <a:solidFill>
              <a:schemeClr val="tx2">
                <a:lumMod val="50000"/>
              </a:schemeClr>
            </a:solidFill>
          </p:grpSpPr>
          <p:sp>
            <p:nvSpPr>
              <p:cNvPr id="100" name="Google Shape;5744;p64">
                <a:extLst>
                  <a:ext uri="{FF2B5EF4-FFF2-40B4-BE49-F238E27FC236}">
                    <a16:creationId xmlns:a16="http://schemas.microsoft.com/office/drawing/2014/main" id="{0E5D2255-6FCD-4F13-BDEF-D1D15C10E4C7}"/>
                  </a:ext>
                </a:extLst>
              </p:cNvPr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Google Shape;5745;p64">
                <a:extLst>
                  <a:ext uri="{FF2B5EF4-FFF2-40B4-BE49-F238E27FC236}">
                    <a16:creationId xmlns:a16="http://schemas.microsoft.com/office/drawing/2014/main" id="{96DA4231-D648-4408-80E7-E23450F2DE0D}"/>
                  </a:ext>
                </a:extLst>
              </p:cNvPr>
              <p:cNvSpPr/>
              <p:nvPr/>
            </p:nvSpPr>
            <p:spPr>
              <a:xfrm>
                <a:off x="-48195250" y="2377425"/>
                <a:ext cx="1441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Google Shape;5746;p64">
                <a:extLst>
                  <a:ext uri="{FF2B5EF4-FFF2-40B4-BE49-F238E27FC236}">
                    <a16:creationId xmlns:a16="http://schemas.microsoft.com/office/drawing/2014/main" id="{5324FA42-DF63-4217-87B9-F8AA7D98111B}"/>
                  </a:ext>
                </a:extLst>
              </p:cNvPr>
              <p:cNvSpPr/>
              <p:nvPr/>
            </p:nvSpPr>
            <p:spPr>
              <a:xfrm>
                <a:off x="-48150350" y="2422325"/>
                <a:ext cx="527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E0E46E8-7936-4067-B75C-A4E194D31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5585" y="1750636"/>
              <a:ext cx="1" cy="281641"/>
            </a:xfrm>
            <a:prstGeom prst="line">
              <a:avLst/>
            </a:prstGeom>
            <a:ln w="25400">
              <a:solidFill>
                <a:schemeClr val="tx2">
                  <a:lumMod val="50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2599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70BD8B-D78F-4EA1-9473-31168EAFD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374" y="277780"/>
            <a:ext cx="6646918" cy="45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13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습도">
            <a:hlinkClick r:id="" action="ppaction://media"/>
            <a:extLst>
              <a:ext uri="{FF2B5EF4-FFF2-40B4-BE49-F238E27FC236}">
                <a16:creationId xmlns:a16="http://schemas.microsoft.com/office/drawing/2014/main" id="{36D529BE-86CF-41A6-9442-0706DD2F9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8865" y="680410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0BEE6AB3-321B-4522-B482-BF55D7546D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921740"/>
              </p:ext>
            </p:extLst>
          </p:nvPr>
        </p:nvGraphicFramePr>
        <p:xfrm>
          <a:off x="1542272" y="1684319"/>
          <a:ext cx="6359255" cy="17748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28709">
                  <a:extLst>
                    <a:ext uri="{9D8B030D-6E8A-4147-A177-3AD203B41FA5}">
                      <a16:colId xmlns:a16="http://schemas.microsoft.com/office/drawing/2014/main" val="2655308610"/>
                    </a:ext>
                  </a:extLst>
                </a:gridCol>
                <a:gridCol w="1750054">
                  <a:extLst>
                    <a:ext uri="{9D8B030D-6E8A-4147-A177-3AD203B41FA5}">
                      <a16:colId xmlns:a16="http://schemas.microsoft.com/office/drawing/2014/main" val="244974658"/>
                    </a:ext>
                  </a:extLst>
                </a:gridCol>
                <a:gridCol w="2480492">
                  <a:extLst>
                    <a:ext uri="{9D8B030D-6E8A-4147-A177-3AD203B41FA5}">
                      <a16:colId xmlns:a16="http://schemas.microsoft.com/office/drawing/2014/main" val="1289172274"/>
                    </a:ext>
                  </a:extLst>
                </a:gridCol>
              </a:tblGrid>
              <a:tr h="56866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펌프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LCD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KoPub돋움체 Light" panose="02020603020101020101" pitchFamily="18" charset="-127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70951"/>
                  </a:ext>
                </a:extLst>
              </a:tr>
              <a:tr h="4020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정상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noProof="0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noProof="0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Good Condition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661853"/>
                  </a:ext>
                </a:extLst>
              </a:tr>
              <a:tr h="40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토양 다습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Soil Too Wet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357201"/>
                  </a:ext>
                </a:extLst>
              </a:tr>
              <a:tr h="402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토양 건조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Soil Too Dry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30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522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216FF2-6205-4954-80D8-249AD74B3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741" y="247338"/>
            <a:ext cx="6449976" cy="46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29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수분">
            <a:hlinkClick r:id="" action="ppaction://media"/>
            <a:extLst>
              <a:ext uri="{FF2B5EF4-FFF2-40B4-BE49-F238E27FC236}">
                <a16:creationId xmlns:a16="http://schemas.microsoft.com/office/drawing/2014/main" id="{2152B9A5-FC60-4F77-98A3-A6EC64627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5542" y="742949"/>
            <a:ext cx="649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2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8;p29">
            <a:extLst>
              <a:ext uri="{FF2B5EF4-FFF2-40B4-BE49-F238E27FC236}">
                <a16:creationId xmlns:a16="http://schemas.microsoft.com/office/drawing/2014/main" id="{1F7CC653-AED3-4B59-9599-D79D4ABC7B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322" t="2535" r="34734" b="72839"/>
          <a:stretch/>
        </p:blipFill>
        <p:spPr>
          <a:xfrm flipH="1">
            <a:off x="2864052" y="1022812"/>
            <a:ext cx="5568297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2864052" y="1022812"/>
            <a:ext cx="5568300" cy="15444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2980099" y="3179475"/>
            <a:ext cx="4770869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열 공급 시스템</a:t>
            </a:r>
            <a:endParaRPr dirty="0">
              <a:solidFill>
                <a:srgbClr val="4D4F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발표</a:t>
            </a:r>
            <a:r>
              <a:rPr lang="en-US" altLang="ko-KR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김태욱</a:t>
            </a:r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rgbClr val="F8FFF5"/>
                </a:solidFill>
                <a:latin typeface="Calisto MT" panose="02040603050505030304" pitchFamily="18" charset="0"/>
                <a:ea typeface="+mj-ea"/>
              </a:rPr>
              <a:t>04</a:t>
            </a:r>
            <a:endParaRPr sz="10000" dirty="0">
              <a:solidFill>
                <a:srgbClr val="F8FFF5"/>
              </a:solidFill>
              <a:latin typeface="Calisto MT" panose="020406030505050303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1088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FF5F0-947E-4C3A-A42C-00A0CF6E1ECA}"/>
              </a:ext>
            </a:extLst>
          </p:cNvPr>
          <p:cNvSpPr txBox="1"/>
          <p:nvPr/>
        </p:nvSpPr>
        <p:spPr>
          <a:xfrm>
            <a:off x="1215573" y="853859"/>
            <a:ext cx="4184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최적 온도 </a:t>
            </a:r>
            <a:r>
              <a:rPr lang="en-US" altLang="ko-KR" sz="1600" dirty="0">
                <a:latin typeface="+mn-ea"/>
                <a:ea typeface="+mn-ea"/>
              </a:rPr>
              <a:t>: 23℃(</a:t>
            </a:r>
            <a:r>
              <a:rPr lang="en-US" altLang="ko-KR" sz="1600" b="0" i="0" dirty="0">
                <a:solidFill>
                  <a:srgbClr val="242424"/>
                </a:solidFill>
                <a:effectLst/>
                <a:latin typeface="+mn-ea"/>
                <a:ea typeface="+mn-ea"/>
              </a:rPr>
              <a:t>±2</a:t>
            </a:r>
            <a:r>
              <a:rPr lang="en-US" altLang="ko-KR" sz="1600" dirty="0">
                <a:latin typeface="+mn-ea"/>
                <a:ea typeface="+mn-ea"/>
              </a:rPr>
              <a:t> ℃)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발열패드 </a:t>
            </a:r>
            <a:r>
              <a:rPr lang="en-US" altLang="ko-KR" sz="1600" dirty="0">
                <a:latin typeface="+mn-ea"/>
                <a:ea typeface="+mn-ea"/>
              </a:rPr>
              <a:t>: 50x100, 5V, 3EA</a:t>
            </a:r>
          </a:p>
        </p:txBody>
      </p:sp>
      <p:pic>
        <p:nvPicPr>
          <p:cNvPr id="2050" name="Picture 2" descr="Electric Heating Pad - 10cm x 5cm">
            <a:extLst>
              <a:ext uri="{FF2B5EF4-FFF2-40B4-BE49-F238E27FC236}">
                <a16:creationId xmlns:a16="http://schemas.microsoft.com/office/drawing/2014/main" id="{2036CF20-1925-4993-8136-F46131094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58" y="1499016"/>
            <a:ext cx="3590790" cy="33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1CA9B776-A6DC-459E-AD6F-10F2542449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575169"/>
              </p:ext>
            </p:extLst>
          </p:nvPr>
        </p:nvGraphicFramePr>
        <p:xfrm>
          <a:off x="4894148" y="1499016"/>
          <a:ext cx="3607272" cy="3320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비트맵 이미지" r:id="rId6" imgW="7858080" imgH="5867280" progId="Paint.Picture">
                  <p:embed/>
                </p:oleObj>
              </mc:Choice>
              <mc:Fallback>
                <p:oleObj name="비트맵 이미지" r:id="rId6" imgW="7858080" imgH="5867280" progId="Paint.Picture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1CA9B776-A6DC-459E-AD6F-10F2542449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94148" y="1499016"/>
                        <a:ext cx="3607272" cy="3320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56ED8F-45BA-400B-8BEE-41BEB5E4DD24}"/>
              </a:ext>
            </a:extLst>
          </p:cNvPr>
          <p:cNvSpPr/>
          <p:nvPr/>
        </p:nvSpPr>
        <p:spPr>
          <a:xfrm>
            <a:off x="1306666" y="1499018"/>
            <a:ext cx="7194754" cy="33204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A311D1B-01A3-4001-B86C-2F2173BA373C}"/>
              </a:ext>
            </a:extLst>
          </p:cNvPr>
          <p:cNvSpPr txBox="1">
            <a:spLocks/>
          </p:cNvSpPr>
          <p:nvPr/>
        </p:nvSpPr>
        <p:spPr>
          <a:xfrm>
            <a:off x="943897" y="391777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액츄에이터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발열패드</a:t>
            </a:r>
          </a:p>
        </p:txBody>
      </p:sp>
    </p:spTree>
    <p:extLst>
      <p:ext uri="{BB962C8B-B14F-4D97-AF65-F5344CB8AC3E}">
        <p14:creationId xmlns:p14="http://schemas.microsoft.com/office/powerpoint/2010/main" val="39400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176DF9-C49D-492F-BDD0-7136EC5B7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82213"/>
              </p:ext>
            </p:extLst>
          </p:nvPr>
        </p:nvGraphicFramePr>
        <p:xfrm>
          <a:off x="943897" y="1036427"/>
          <a:ext cx="3098800" cy="37152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05429">
                  <a:extLst>
                    <a:ext uri="{9D8B030D-6E8A-4147-A177-3AD203B41FA5}">
                      <a16:colId xmlns:a16="http://schemas.microsoft.com/office/drawing/2014/main" val="3606105411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3178718579"/>
                    </a:ext>
                  </a:extLst>
                </a:gridCol>
              </a:tblGrid>
              <a:tr h="558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작동 조건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발열 패드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635541"/>
                  </a:ext>
                </a:extLst>
              </a:tr>
              <a:tr h="39464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정상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noProof="0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noProof="0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753087"/>
                  </a:ext>
                </a:extLst>
              </a:tr>
              <a:tr h="39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공기 고온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531951"/>
                  </a:ext>
                </a:extLst>
              </a:tr>
              <a:tr h="39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공기 저온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689050"/>
                  </a:ext>
                </a:extLst>
              </a:tr>
              <a:tr h="39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공기 다습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890380"/>
                  </a:ext>
                </a:extLst>
              </a:tr>
              <a:tr h="39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공기 건조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910701"/>
                  </a:ext>
                </a:extLst>
              </a:tr>
              <a:tr h="39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토양 다습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876672"/>
                  </a:ext>
                </a:extLst>
              </a:tr>
              <a:tr h="39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토양 건조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56435"/>
                  </a:ext>
                </a:extLst>
              </a:tr>
              <a:tr h="394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  <a:sym typeface="Arial"/>
                        </a:rPr>
                        <a:t>토양 저온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KoPub돋움체 Light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734871"/>
                  </a:ext>
                </a:extLst>
              </a:tr>
            </a:tbl>
          </a:graphicData>
        </a:graphic>
      </p:graphicFrame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45712275-033A-4297-8167-59A11E142D9D}"/>
              </a:ext>
            </a:extLst>
          </p:cNvPr>
          <p:cNvSpPr/>
          <p:nvPr/>
        </p:nvSpPr>
        <p:spPr>
          <a:xfrm>
            <a:off x="4391025" y="2050025"/>
            <a:ext cx="2180776" cy="655075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공기 저온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2EEC06-1B71-4174-865A-3826CC3E7C3A}"/>
              </a:ext>
            </a:extLst>
          </p:cNvPr>
          <p:cNvSpPr txBox="1"/>
          <p:nvPr/>
        </p:nvSpPr>
        <p:spPr>
          <a:xfrm>
            <a:off x="6460216" y="2034760"/>
            <a:ext cx="60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Yes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FD6696-7296-4BA4-923D-9A91327854FF}"/>
              </a:ext>
            </a:extLst>
          </p:cNvPr>
          <p:cNvSpPr/>
          <p:nvPr/>
        </p:nvSpPr>
        <p:spPr>
          <a:xfrm>
            <a:off x="4391025" y="3945135"/>
            <a:ext cx="2180776" cy="662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발열 패드 미 작동</a:t>
            </a:r>
            <a:endParaRPr lang="en-US" altLang="ko-KR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3" name="순서도: 수행의 시작/종료 32">
            <a:extLst>
              <a:ext uri="{FF2B5EF4-FFF2-40B4-BE49-F238E27FC236}">
                <a16:creationId xmlns:a16="http://schemas.microsoft.com/office/drawing/2014/main" id="{311FF2F9-0A96-4D85-B261-74A3988A9569}"/>
              </a:ext>
            </a:extLst>
          </p:cNvPr>
          <p:cNvSpPr/>
          <p:nvPr/>
        </p:nvSpPr>
        <p:spPr>
          <a:xfrm>
            <a:off x="4391025" y="1189589"/>
            <a:ext cx="2180776" cy="583253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발열 패드 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DC4BDE-59A8-4554-8504-15D4BE80F408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6571801" y="2377563"/>
            <a:ext cx="4685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E9BA961-CA99-49D0-9D0B-B24EB95C0087}"/>
              </a:ext>
            </a:extLst>
          </p:cNvPr>
          <p:cNvCxnSpPr>
            <a:cxnSpLocks/>
            <a:stCxn id="33" idx="2"/>
            <a:endCxn id="25" idx="0"/>
          </p:cNvCxnSpPr>
          <p:nvPr/>
        </p:nvCxnSpPr>
        <p:spPr>
          <a:xfrm>
            <a:off x="5481413" y="1772842"/>
            <a:ext cx="0" cy="277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D87C8CE-C2D5-4A1B-888D-F59D91CDD806}"/>
              </a:ext>
            </a:extLst>
          </p:cNvPr>
          <p:cNvSpPr/>
          <p:nvPr/>
        </p:nvSpPr>
        <p:spPr>
          <a:xfrm>
            <a:off x="7040359" y="2050025"/>
            <a:ext cx="1846465" cy="655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발열 패드 작동</a:t>
            </a:r>
            <a:endParaRPr lang="en-US" altLang="ko-KR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7" name="순서도: 판단 66">
            <a:extLst>
              <a:ext uri="{FF2B5EF4-FFF2-40B4-BE49-F238E27FC236}">
                <a16:creationId xmlns:a16="http://schemas.microsoft.com/office/drawing/2014/main" id="{07019F03-A915-437B-9945-989F958D2E6B}"/>
              </a:ext>
            </a:extLst>
          </p:cNvPr>
          <p:cNvSpPr/>
          <p:nvPr/>
        </p:nvSpPr>
        <p:spPr>
          <a:xfrm>
            <a:off x="4391025" y="2999156"/>
            <a:ext cx="2180776" cy="655075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토양 저온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49B9E68-348E-48B3-81B9-8CCD7EAEE6A3}"/>
              </a:ext>
            </a:extLst>
          </p:cNvPr>
          <p:cNvCxnSpPr>
            <a:cxnSpLocks/>
            <a:stCxn id="25" idx="2"/>
            <a:endCxn id="67" idx="0"/>
          </p:cNvCxnSpPr>
          <p:nvPr/>
        </p:nvCxnSpPr>
        <p:spPr>
          <a:xfrm>
            <a:off x="5481413" y="2705100"/>
            <a:ext cx="0" cy="294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2" name="연결선: 꺾임 8201">
            <a:extLst>
              <a:ext uri="{FF2B5EF4-FFF2-40B4-BE49-F238E27FC236}">
                <a16:creationId xmlns:a16="http://schemas.microsoft.com/office/drawing/2014/main" id="{9D305437-2464-48FF-81B5-B4A22148FA5D}"/>
              </a:ext>
            </a:extLst>
          </p:cNvPr>
          <p:cNvCxnSpPr>
            <a:cxnSpLocks/>
            <a:stCxn id="67" idx="3"/>
            <a:endCxn id="61" idx="2"/>
          </p:cNvCxnSpPr>
          <p:nvPr/>
        </p:nvCxnSpPr>
        <p:spPr>
          <a:xfrm flipV="1">
            <a:off x="6571801" y="2705100"/>
            <a:ext cx="1391791" cy="62159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242966-BD3E-4D74-B990-05C013D51BDE}"/>
              </a:ext>
            </a:extLst>
          </p:cNvPr>
          <p:cNvSpPr txBox="1"/>
          <p:nvPr/>
        </p:nvSpPr>
        <p:spPr>
          <a:xfrm>
            <a:off x="6460216" y="2982283"/>
            <a:ext cx="60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Yes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33809EA-6C98-40E1-97C1-EE6D861D36D7}"/>
              </a:ext>
            </a:extLst>
          </p:cNvPr>
          <p:cNvCxnSpPr>
            <a:cxnSpLocks/>
            <a:stCxn id="67" idx="2"/>
            <a:endCxn id="29" idx="0"/>
          </p:cNvCxnSpPr>
          <p:nvPr/>
        </p:nvCxnSpPr>
        <p:spPr>
          <a:xfrm>
            <a:off x="5481413" y="3654231"/>
            <a:ext cx="0" cy="290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BA99611-CB2A-4D6A-A4A7-83542FF060CC}"/>
              </a:ext>
            </a:extLst>
          </p:cNvPr>
          <p:cNvSpPr txBox="1"/>
          <p:nvPr/>
        </p:nvSpPr>
        <p:spPr>
          <a:xfrm>
            <a:off x="5525847" y="2682942"/>
            <a:ext cx="60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No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3B556DE-03CB-44B5-AA38-BE1440E1C6F0}"/>
              </a:ext>
            </a:extLst>
          </p:cNvPr>
          <p:cNvSpPr txBox="1"/>
          <p:nvPr/>
        </p:nvSpPr>
        <p:spPr>
          <a:xfrm>
            <a:off x="5525847" y="3630080"/>
            <a:ext cx="60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No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F3BDE7B-2ED3-4A5C-AE0A-7AEE2974A272}"/>
              </a:ext>
            </a:extLst>
          </p:cNvPr>
          <p:cNvSpPr txBox="1">
            <a:spLocks/>
          </p:cNvSpPr>
          <p:nvPr/>
        </p:nvSpPr>
        <p:spPr>
          <a:xfrm>
            <a:off x="943897" y="391774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플로우차트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열공급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773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124BB3-7840-4981-BEC8-4CDEA989F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167" y="1793884"/>
            <a:ext cx="3690930" cy="227207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B0CC667-2350-4D92-8B1D-4088138992B5}"/>
              </a:ext>
            </a:extLst>
          </p:cNvPr>
          <p:cNvGrpSpPr/>
          <p:nvPr/>
        </p:nvGrpSpPr>
        <p:grpSpPr>
          <a:xfrm>
            <a:off x="943897" y="936885"/>
            <a:ext cx="3628103" cy="4028541"/>
            <a:chOff x="943897" y="793477"/>
            <a:chExt cx="3780331" cy="4171949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C21A4B3-DFA6-4077-9623-BF561195E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897" y="793477"/>
              <a:ext cx="3780331" cy="417194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1D0DC0-2C3A-41F4-AF18-9A7B0D6BA343}"/>
                </a:ext>
              </a:extLst>
            </p:cNvPr>
            <p:cNvSpPr/>
            <p:nvPr/>
          </p:nvSpPr>
          <p:spPr>
            <a:xfrm>
              <a:off x="1030921" y="3220932"/>
              <a:ext cx="3602039" cy="950015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0E103A-BFDD-4036-AA41-901B9EA52576}"/>
                </a:ext>
              </a:extLst>
            </p:cNvPr>
            <p:cNvSpPr txBox="1"/>
            <p:nvPr/>
          </p:nvSpPr>
          <p:spPr>
            <a:xfrm>
              <a:off x="3381380" y="3924726"/>
              <a:ext cx="12515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공기 저온 </a:t>
              </a:r>
              <a:r>
                <a:rPr lang="en-US" altLang="ko-KR" sz="1000" dirty="0"/>
                <a:t>:</a:t>
              </a:r>
              <a:r>
                <a:rPr lang="ko-KR" altLang="en-US" sz="1000" dirty="0"/>
                <a:t> 동작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8C0786-E409-43A7-B867-6FEB7F7E75E0}"/>
                </a:ext>
              </a:extLst>
            </p:cNvPr>
            <p:cNvSpPr/>
            <p:nvPr/>
          </p:nvSpPr>
          <p:spPr>
            <a:xfrm>
              <a:off x="1023885" y="2270917"/>
              <a:ext cx="3609075" cy="95001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4FAF48-1100-4704-8F30-CD91C46BB3AB}"/>
                </a:ext>
              </a:extLst>
            </p:cNvPr>
            <p:cNvSpPr/>
            <p:nvPr/>
          </p:nvSpPr>
          <p:spPr>
            <a:xfrm>
              <a:off x="1023885" y="1283568"/>
              <a:ext cx="3609075" cy="98734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B9A2A6-21D8-408C-8AD2-195BAF0770F3}"/>
                </a:ext>
              </a:extLst>
            </p:cNvPr>
            <p:cNvSpPr txBox="1"/>
            <p:nvPr/>
          </p:nvSpPr>
          <p:spPr>
            <a:xfrm>
              <a:off x="2872740" y="2962917"/>
              <a:ext cx="17602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공기 적정온도 </a:t>
              </a:r>
              <a:r>
                <a:rPr lang="en-US" altLang="ko-KR" sz="1000" dirty="0"/>
                <a:t>:</a:t>
              </a:r>
              <a:r>
                <a:rPr lang="ko-KR" altLang="en-US" sz="1000" dirty="0"/>
                <a:t> </a:t>
              </a:r>
              <a:r>
                <a:rPr lang="ko-KR" altLang="en-US" sz="1000" dirty="0" err="1"/>
                <a:t>미동작</a:t>
              </a:r>
              <a:endParaRPr lang="ko-KR" altLang="en-US" sz="1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C08697-7E04-426C-8FA4-813A4641031B}"/>
                </a:ext>
              </a:extLst>
            </p:cNvPr>
            <p:cNvSpPr txBox="1"/>
            <p:nvPr/>
          </p:nvSpPr>
          <p:spPr>
            <a:xfrm>
              <a:off x="3068602" y="2011640"/>
              <a:ext cx="1609993" cy="254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00" dirty="0"/>
                <a:t>공기 고온 </a:t>
              </a:r>
              <a:r>
                <a:rPr lang="en-US" altLang="ko-KR" sz="1000" dirty="0"/>
                <a:t>:</a:t>
              </a:r>
              <a:r>
                <a:rPr lang="ko-KR" altLang="en-US" sz="1000" dirty="0"/>
                <a:t> </a:t>
              </a:r>
              <a:r>
                <a:rPr lang="ko-KR" altLang="en-US" sz="1000" dirty="0" err="1"/>
                <a:t>미동작</a:t>
              </a:r>
              <a:endParaRPr lang="ko-KR" altLang="en-US" sz="1000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E9CB76C-B0C6-44CC-92E9-E07A9C61C497}"/>
                </a:ext>
              </a:extLst>
            </p:cNvPr>
            <p:cNvCxnSpPr/>
            <p:nvPr/>
          </p:nvCxnSpPr>
          <p:spPr>
            <a:xfrm>
              <a:off x="1165860" y="2011639"/>
              <a:ext cx="86106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D426BB7C-6460-4C81-B0DB-737EE1765C89}"/>
                </a:ext>
              </a:extLst>
            </p:cNvPr>
            <p:cNvCxnSpPr/>
            <p:nvPr/>
          </p:nvCxnSpPr>
          <p:spPr>
            <a:xfrm>
              <a:off x="1165860" y="2857459"/>
              <a:ext cx="86106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2E296E1-9CED-4484-A0DB-03BE9D8D1F17}"/>
                </a:ext>
              </a:extLst>
            </p:cNvPr>
            <p:cNvCxnSpPr/>
            <p:nvPr/>
          </p:nvCxnSpPr>
          <p:spPr>
            <a:xfrm>
              <a:off x="1165860" y="3924726"/>
              <a:ext cx="86106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D45FB7D9-DBC3-4B0C-BA48-FF837C29BCCA}"/>
              </a:ext>
            </a:extLst>
          </p:cNvPr>
          <p:cNvSpPr txBox="1">
            <a:spLocks/>
          </p:cNvSpPr>
          <p:nvPr/>
        </p:nvSpPr>
        <p:spPr>
          <a:xfrm>
            <a:off x="943897" y="391774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466513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FF5F0-947E-4C3A-A42C-00A0CF6E1ECA}"/>
              </a:ext>
            </a:extLst>
          </p:cNvPr>
          <p:cNvSpPr txBox="1"/>
          <p:nvPr/>
        </p:nvSpPr>
        <p:spPr>
          <a:xfrm>
            <a:off x="943897" y="989867"/>
            <a:ext cx="3984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제품의 하단에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ㄷ’자형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설치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병렬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(Parallel)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연결</a:t>
            </a:r>
          </a:p>
        </p:txBody>
      </p:sp>
      <p:pic>
        <p:nvPicPr>
          <p:cNvPr id="10" name="그림 9" descr="테이블, 실내, 녹색, 노트북이(가) 표시된 사진&#10;&#10;자동 생성된 설명">
            <a:extLst>
              <a:ext uri="{FF2B5EF4-FFF2-40B4-BE49-F238E27FC236}">
                <a16:creationId xmlns:a16="http://schemas.microsoft.com/office/drawing/2014/main" id="{5C1D683F-7A0E-4B7D-BDFE-1DF96D69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02" y="721946"/>
            <a:ext cx="3763479" cy="4029777"/>
          </a:xfrm>
          <a:prstGeom prst="rect">
            <a:avLst/>
          </a:prstGeom>
        </p:spPr>
      </p:pic>
      <p:pic>
        <p:nvPicPr>
          <p:cNvPr id="9" name="그림 8" descr="실내, 사람, 테이블, 음식이(가) 표시된 사진&#10;&#10;자동 생성된 설명">
            <a:extLst>
              <a:ext uri="{FF2B5EF4-FFF2-40B4-BE49-F238E27FC236}">
                <a16:creationId xmlns:a16="http://schemas.microsoft.com/office/drawing/2014/main" id="{DB65C007-9775-47F9-9DA3-DEE92D18F3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69" r="15997"/>
          <a:stretch/>
        </p:blipFill>
        <p:spPr>
          <a:xfrm>
            <a:off x="943897" y="2307004"/>
            <a:ext cx="3417777" cy="244471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2E6C496-D1F1-4CE4-B849-759EBCA0F24C}"/>
              </a:ext>
            </a:extLst>
          </p:cNvPr>
          <p:cNvSpPr txBox="1">
            <a:spLocks/>
          </p:cNvSpPr>
          <p:nvPr/>
        </p:nvSpPr>
        <p:spPr>
          <a:xfrm>
            <a:off x="943897" y="391774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발열패드의 배치</a:t>
            </a:r>
          </a:p>
        </p:txBody>
      </p:sp>
    </p:spTree>
    <p:extLst>
      <p:ext uri="{BB962C8B-B14F-4D97-AF65-F5344CB8AC3E}">
        <p14:creationId xmlns:p14="http://schemas.microsoft.com/office/powerpoint/2010/main" val="370484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아이디어 및 청사진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76EB1-70A0-402F-8291-36EDF832DB8D}"/>
              </a:ext>
            </a:extLst>
          </p:cNvPr>
          <p:cNvSpPr txBox="1"/>
          <p:nvPr/>
        </p:nvSpPr>
        <p:spPr>
          <a:xfrm>
            <a:off x="969196" y="982866"/>
            <a:ext cx="8010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식물의 생장 환경 요소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햇빛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수분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온도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양분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토양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                   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온습도센서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토양수분센서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토양온도센서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                           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워터펌프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팬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LED,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발열패드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고려한 점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4"/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5"/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 편의성 고려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lvl="4" indent="-285750">
              <a:buFont typeface="Wingdings" panose="05000000000000000000" pitchFamily="2" charset="2"/>
              <a:buChar char="ü"/>
            </a:pP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4"/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경제성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4"/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4"/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생산성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644CD8E-14A0-41BA-86CF-A6BDA7D78269}"/>
              </a:ext>
            </a:extLst>
          </p:cNvPr>
          <p:cNvSpPr/>
          <p:nvPr/>
        </p:nvSpPr>
        <p:spPr>
          <a:xfrm>
            <a:off x="1242060" y="1429055"/>
            <a:ext cx="15621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센서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11E9F5F-C5D6-455A-A40B-0423B105BE8A}"/>
              </a:ext>
            </a:extLst>
          </p:cNvPr>
          <p:cNvSpPr/>
          <p:nvPr/>
        </p:nvSpPr>
        <p:spPr>
          <a:xfrm>
            <a:off x="1242060" y="1959842"/>
            <a:ext cx="15621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액츄레이터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222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B62F93-D7A3-478A-853D-68C88A46E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997" y="998547"/>
            <a:ext cx="6672468" cy="25060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38788B-FD5F-415B-BEEB-D1C4CBF2D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390" y="4644273"/>
            <a:ext cx="6672095" cy="3180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78DED6-98ED-4B19-A4F8-A5383A8FC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997" y="3665346"/>
            <a:ext cx="6672468" cy="81813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42C6A54F-17EA-4C4C-A173-F26A6C7645A7}"/>
              </a:ext>
            </a:extLst>
          </p:cNvPr>
          <p:cNvSpPr txBox="1">
            <a:spLocks/>
          </p:cNvSpPr>
          <p:nvPr/>
        </p:nvSpPr>
        <p:spPr>
          <a:xfrm>
            <a:off x="943897" y="391774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식물 생장용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LED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607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8;p29">
            <a:extLst>
              <a:ext uri="{FF2B5EF4-FFF2-40B4-BE49-F238E27FC236}">
                <a16:creationId xmlns:a16="http://schemas.microsoft.com/office/drawing/2014/main" id="{1F7CC653-AED3-4B59-9599-D79D4ABC7B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322" t="2535" r="34734" b="72839"/>
          <a:stretch/>
        </p:blipFill>
        <p:spPr>
          <a:xfrm flipH="1">
            <a:off x="2864052" y="1022812"/>
            <a:ext cx="5568297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2864052" y="1022812"/>
            <a:ext cx="5568300" cy="15444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2980099" y="3179475"/>
            <a:ext cx="4770869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환기 시스템</a:t>
            </a:r>
            <a:endParaRPr dirty="0">
              <a:solidFill>
                <a:srgbClr val="4D4F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발표</a:t>
            </a:r>
            <a:r>
              <a:rPr lang="en-US" altLang="ko-KR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400" dirty="0" err="1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아미룰</a:t>
            </a:r>
            <a:endParaRPr sz="1400" dirty="0"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rgbClr val="F8FFF5"/>
                </a:solidFill>
                <a:latin typeface="Calisto MT" panose="02040603050505030304" pitchFamily="18" charset="0"/>
              </a:rPr>
              <a:t>05</a:t>
            </a:r>
            <a:endParaRPr sz="10000" dirty="0">
              <a:solidFill>
                <a:srgbClr val="F8FFF5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86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244A-0953-4713-B270-B8FD612FF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897" y="1146748"/>
            <a:ext cx="7930280" cy="3056754"/>
          </a:xfrm>
        </p:spPr>
        <p:txBody>
          <a:bodyPr/>
          <a:lstStyle/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창문 </a:t>
            </a:r>
            <a:endParaRPr lang="en-US" altLang="ko-KR" sz="2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028700" lvl="1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닫아도 온도의 변동으로 바람이 약간 불 것이다</a:t>
            </a:r>
            <a:r>
              <a:rPr lang="en-US" altLang="ko-KR" sz="20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팬 </a:t>
            </a:r>
            <a:endParaRPr lang="en-US" altLang="ko-KR" sz="2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028700" lvl="1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실내 전체에 공기를 순환시키는 한</a:t>
            </a:r>
            <a:r>
              <a:rPr lang="en-US" altLang="ko-KR" sz="20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식물에 직접 불 필요가 없다</a:t>
            </a:r>
            <a:r>
              <a:rPr lang="en-US" altLang="ko-KR" sz="20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1028700" lvl="1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습기를 예방할 뿐만 아니라 얼룩의 형성과 응결도 예방할 수 있다</a:t>
            </a:r>
            <a:r>
              <a:rPr lang="en-US" altLang="ko-KR" sz="20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28600" indent="0" algn="l"/>
            <a:r>
              <a:rPr lang="en-US" sz="26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→ </a:t>
            </a:r>
            <a:r>
              <a:rPr lang="ko-KR" altLang="en-US" sz="2600" dirty="0">
                <a:solidFill>
                  <a:srgbClr val="4D4F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팬을 이용한 환기</a:t>
            </a:r>
            <a:endParaRPr lang="en-US" sz="2600" dirty="0">
              <a:solidFill>
                <a:srgbClr val="4D4F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F434F-0B89-4CBB-A52E-CC0189C2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" y="0"/>
            <a:ext cx="62179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1FE5D-85A3-4827-A2B2-350D8E6C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0"/>
            <a:ext cx="178308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8941A5C-F659-4EB5-8F63-DAD34E68221F}"/>
              </a:ext>
            </a:extLst>
          </p:cNvPr>
          <p:cNvSpPr txBox="1">
            <a:spLocks/>
          </p:cNvSpPr>
          <p:nvPr/>
        </p:nvSpPr>
        <p:spPr>
          <a:xfrm>
            <a:off x="943897" y="391774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환기 시스템 결정</a:t>
            </a:r>
          </a:p>
        </p:txBody>
      </p:sp>
    </p:spTree>
    <p:extLst>
      <p:ext uri="{BB962C8B-B14F-4D97-AF65-F5344CB8AC3E}">
        <p14:creationId xmlns:p14="http://schemas.microsoft.com/office/powerpoint/2010/main" val="3613889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F434F-0B89-4CBB-A52E-CC0189C2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" y="0"/>
            <a:ext cx="62179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1FE5D-85A3-4827-A2B2-350D8E6C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0"/>
            <a:ext cx="178308" cy="5143500"/>
          </a:xfrm>
          <a:prstGeom prst="rect">
            <a:avLst/>
          </a:prstGeom>
        </p:spPr>
      </p:pic>
      <p:pic>
        <p:nvPicPr>
          <p:cNvPr id="11" name="Picture 10" descr="A picture containing window, sitting, small, open&#10;&#10;Description automatically generated">
            <a:extLst>
              <a:ext uri="{FF2B5EF4-FFF2-40B4-BE49-F238E27FC236}">
                <a16:creationId xmlns:a16="http://schemas.microsoft.com/office/drawing/2014/main" id="{61958561-3CF0-4897-8DC2-9D434220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308" y="1100781"/>
            <a:ext cx="3502859" cy="2627144"/>
          </a:xfrm>
          <a:prstGeom prst="rect">
            <a:avLst/>
          </a:prstGeom>
        </p:spPr>
      </p:pic>
      <p:pic>
        <p:nvPicPr>
          <p:cNvPr id="13" name="Picture 12" descr="A picture containing indoor, sitting, black, computer&#10;&#10;Description automatically generated">
            <a:extLst>
              <a:ext uri="{FF2B5EF4-FFF2-40B4-BE49-F238E27FC236}">
                <a16:creationId xmlns:a16="http://schemas.microsoft.com/office/drawing/2014/main" id="{CEED42CB-E576-4D5E-B680-B5EE51A10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596" y="2107171"/>
            <a:ext cx="3257550" cy="244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24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F434F-0B89-4CBB-A52E-CC0189C2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" y="0"/>
            <a:ext cx="62179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1FE5D-85A3-4827-A2B2-350D8E6C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0"/>
            <a:ext cx="178308" cy="5143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71C97CC-17BA-4474-B0F4-6F1434A626C6}"/>
              </a:ext>
            </a:extLst>
          </p:cNvPr>
          <p:cNvGrpSpPr/>
          <p:nvPr/>
        </p:nvGrpSpPr>
        <p:grpSpPr>
          <a:xfrm>
            <a:off x="2600794" y="1094641"/>
            <a:ext cx="5389601" cy="3334952"/>
            <a:chOff x="4207676" y="982968"/>
            <a:chExt cx="6497812" cy="37218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7C1196-BF4E-4494-8189-6060841CF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875" t="29977" r="48500" b="18666"/>
            <a:stretch/>
          </p:blipFill>
          <p:spPr>
            <a:xfrm>
              <a:off x="4903184" y="982968"/>
              <a:ext cx="4074524" cy="37218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476604-AEA6-41FD-A7E8-C986582899F2}"/>
                </a:ext>
              </a:extLst>
            </p:cNvPr>
            <p:cNvSpPr txBox="1"/>
            <p:nvPr/>
          </p:nvSpPr>
          <p:spPr>
            <a:xfrm>
              <a:off x="9230304" y="1640193"/>
              <a:ext cx="147518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100" dirty="0"/>
                <a:t>Fan</a:t>
              </a:r>
              <a:endParaRPr lang="en-US" sz="21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CC1833-B5D7-44BC-B4DD-3D04BB14A2DA}"/>
                </a:ext>
              </a:extLst>
            </p:cNvPr>
            <p:cNvSpPr txBox="1"/>
            <p:nvPr/>
          </p:nvSpPr>
          <p:spPr>
            <a:xfrm>
              <a:off x="4207676" y="3515427"/>
              <a:ext cx="121043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100" dirty="0"/>
                <a:t>Fan</a:t>
              </a:r>
              <a:endParaRPr lang="en-US" sz="21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6BAEA59-1B23-4060-965C-306EA3790705}"/>
                </a:ext>
              </a:extLst>
            </p:cNvPr>
            <p:cNvCxnSpPr>
              <a:endCxn id="2" idx="1"/>
            </p:cNvCxnSpPr>
            <p:nvPr/>
          </p:nvCxnSpPr>
          <p:spPr>
            <a:xfrm>
              <a:off x="8379912" y="1836401"/>
              <a:ext cx="850392" cy="1154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E8EF5D-1CAF-4088-AF2A-7113D01BEE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2672" y="3711635"/>
              <a:ext cx="804079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B730E839-C946-4ADA-AA4B-D969562BD399}"/>
              </a:ext>
            </a:extLst>
          </p:cNvPr>
          <p:cNvSpPr txBox="1">
            <a:spLocks/>
          </p:cNvSpPr>
          <p:nvPr/>
        </p:nvSpPr>
        <p:spPr>
          <a:xfrm>
            <a:off x="943897" y="391774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팬의 배치</a:t>
            </a:r>
          </a:p>
        </p:txBody>
      </p:sp>
    </p:spTree>
    <p:extLst>
      <p:ext uri="{BB962C8B-B14F-4D97-AF65-F5344CB8AC3E}">
        <p14:creationId xmlns:p14="http://schemas.microsoft.com/office/powerpoint/2010/main" val="445739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F434F-0B89-4CBB-A52E-CC0189C27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" y="0"/>
            <a:ext cx="62179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1FE5D-85A3-4827-A2B2-350D8E6C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0"/>
            <a:ext cx="178308" cy="5143500"/>
          </a:xfrm>
          <a:prstGeom prst="rect">
            <a:avLst/>
          </a:prstGeom>
        </p:spPr>
      </p:pic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772C9CE-4732-4388-81D3-ECAED3B3C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59561"/>
          <a:stretch/>
        </p:blipFill>
        <p:spPr>
          <a:xfrm>
            <a:off x="3217245" y="1338538"/>
            <a:ext cx="3024142" cy="3030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A26B5D-FFCC-48CA-946E-1A005E1F27AC}"/>
              </a:ext>
            </a:extLst>
          </p:cNvPr>
          <p:cNvSpPr/>
          <p:nvPr/>
        </p:nvSpPr>
        <p:spPr>
          <a:xfrm>
            <a:off x="3246647" y="2134597"/>
            <a:ext cx="2994740" cy="289228"/>
          </a:xfrm>
          <a:prstGeom prst="rect">
            <a:avLst/>
          </a:prstGeom>
          <a:solidFill>
            <a:schemeClr val="accent2">
              <a:alpha val="50000"/>
            </a:schemeClr>
          </a:solidFill>
          <a:ln w="76200" cap="rnd" cmpd="sng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42160"/>
                      <a:gd name="connsiteY0" fmla="*/ 0 h 4465320"/>
                      <a:gd name="connsiteX1" fmla="*/ 2042160 w 2042160"/>
                      <a:gd name="connsiteY1" fmla="*/ 0 h 4465320"/>
                      <a:gd name="connsiteX2" fmla="*/ 2042160 w 2042160"/>
                      <a:gd name="connsiteY2" fmla="*/ 4465320 h 4465320"/>
                      <a:gd name="connsiteX3" fmla="*/ 0 w 2042160"/>
                      <a:gd name="connsiteY3" fmla="*/ 4465320 h 4465320"/>
                      <a:gd name="connsiteX4" fmla="*/ 0 w 2042160"/>
                      <a:gd name="connsiteY4" fmla="*/ 0 h 446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42160" h="4465320" extrusionOk="0">
                        <a:moveTo>
                          <a:pt x="0" y="0"/>
                        </a:moveTo>
                        <a:cubicBezTo>
                          <a:pt x="732584" y="118645"/>
                          <a:pt x="1364617" y="116012"/>
                          <a:pt x="2042160" y="0"/>
                        </a:cubicBezTo>
                        <a:cubicBezTo>
                          <a:pt x="1909278" y="629442"/>
                          <a:pt x="2127111" y="2353035"/>
                          <a:pt x="2042160" y="4465320"/>
                        </a:cubicBezTo>
                        <a:cubicBezTo>
                          <a:pt x="1702410" y="4599920"/>
                          <a:pt x="951599" y="4308124"/>
                          <a:pt x="0" y="4465320"/>
                        </a:cubicBezTo>
                        <a:cubicBezTo>
                          <a:pt x="-20187" y="2597374"/>
                          <a:pt x="-152480" y="13436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8D62F3C-3A38-426F-9DF6-8A75418D3AFA}"/>
              </a:ext>
            </a:extLst>
          </p:cNvPr>
          <p:cNvSpPr txBox="1">
            <a:spLocks/>
          </p:cNvSpPr>
          <p:nvPr/>
        </p:nvSpPr>
        <p:spPr>
          <a:xfrm>
            <a:off x="943897" y="391774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팬의 동작조건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AD74F05-EEBF-4232-A466-D1561D22B8FC}"/>
              </a:ext>
            </a:extLst>
          </p:cNvPr>
          <p:cNvSpPr/>
          <p:nvPr/>
        </p:nvSpPr>
        <p:spPr>
          <a:xfrm>
            <a:off x="3231946" y="2752772"/>
            <a:ext cx="2994740" cy="289228"/>
          </a:xfrm>
          <a:prstGeom prst="rect">
            <a:avLst/>
          </a:prstGeom>
          <a:solidFill>
            <a:schemeClr val="accent2">
              <a:alpha val="50000"/>
            </a:schemeClr>
          </a:solidFill>
          <a:ln w="76200" cap="rnd" cmpd="sng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42160"/>
                      <a:gd name="connsiteY0" fmla="*/ 0 h 4465320"/>
                      <a:gd name="connsiteX1" fmla="*/ 2042160 w 2042160"/>
                      <a:gd name="connsiteY1" fmla="*/ 0 h 4465320"/>
                      <a:gd name="connsiteX2" fmla="*/ 2042160 w 2042160"/>
                      <a:gd name="connsiteY2" fmla="*/ 4465320 h 4465320"/>
                      <a:gd name="connsiteX3" fmla="*/ 0 w 2042160"/>
                      <a:gd name="connsiteY3" fmla="*/ 4465320 h 4465320"/>
                      <a:gd name="connsiteX4" fmla="*/ 0 w 2042160"/>
                      <a:gd name="connsiteY4" fmla="*/ 0 h 446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42160" h="4465320" extrusionOk="0">
                        <a:moveTo>
                          <a:pt x="0" y="0"/>
                        </a:moveTo>
                        <a:cubicBezTo>
                          <a:pt x="732584" y="118645"/>
                          <a:pt x="1364617" y="116012"/>
                          <a:pt x="2042160" y="0"/>
                        </a:cubicBezTo>
                        <a:cubicBezTo>
                          <a:pt x="1909278" y="629442"/>
                          <a:pt x="2127111" y="2353035"/>
                          <a:pt x="2042160" y="4465320"/>
                        </a:cubicBezTo>
                        <a:cubicBezTo>
                          <a:pt x="1702410" y="4599920"/>
                          <a:pt x="951599" y="4308124"/>
                          <a:pt x="0" y="4465320"/>
                        </a:cubicBezTo>
                        <a:cubicBezTo>
                          <a:pt x="-20187" y="2597374"/>
                          <a:pt x="-152480" y="13436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84C04D4-CBC9-44D1-8332-579C9D15BF23}"/>
              </a:ext>
            </a:extLst>
          </p:cNvPr>
          <p:cNvSpPr/>
          <p:nvPr/>
        </p:nvSpPr>
        <p:spPr>
          <a:xfrm>
            <a:off x="3246647" y="3370947"/>
            <a:ext cx="2994740" cy="289228"/>
          </a:xfrm>
          <a:prstGeom prst="rect">
            <a:avLst/>
          </a:prstGeom>
          <a:solidFill>
            <a:schemeClr val="accent2">
              <a:alpha val="50000"/>
            </a:schemeClr>
          </a:solidFill>
          <a:ln w="76200" cap="rnd" cmpd="sng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042160"/>
                      <a:gd name="connsiteY0" fmla="*/ 0 h 4465320"/>
                      <a:gd name="connsiteX1" fmla="*/ 2042160 w 2042160"/>
                      <a:gd name="connsiteY1" fmla="*/ 0 h 4465320"/>
                      <a:gd name="connsiteX2" fmla="*/ 2042160 w 2042160"/>
                      <a:gd name="connsiteY2" fmla="*/ 4465320 h 4465320"/>
                      <a:gd name="connsiteX3" fmla="*/ 0 w 2042160"/>
                      <a:gd name="connsiteY3" fmla="*/ 4465320 h 4465320"/>
                      <a:gd name="connsiteX4" fmla="*/ 0 w 2042160"/>
                      <a:gd name="connsiteY4" fmla="*/ 0 h 446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42160" h="4465320" extrusionOk="0">
                        <a:moveTo>
                          <a:pt x="0" y="0"/>
                        </a:moveTo>
                        <a:cubicBezTo>
                          <a:pt x="732584" y="118645"/>
                          <a:pt x="1364617" y="116012"/>
                          <a:pt x="2042160" y="0"/>
                        </a:cubicBezTo>
                        <a:cubicBezTo>
                          <a:pt x="1909278" y="629442"/>
                          <a:pt x="2127111" y="2353035"/>
                          <a:pt x="2042160" y="4465320"/>
                        </a:cubicBezTo>
                        <a:cubicBezTo>
                          <a:pt x="1702410" y="4599920"/>
                          <a:pt x="951599" y="4308124"/>
                          <a:pt x="0" y="4465320"/>
                        </a:cubicBezTo>
                        <a:cubicBezTo>
                          <a:pt x="-20187" y="2597374"/>
                          <a:pt x="-152480" y="13436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65849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F434F-0B89-4CBB-A52E-CC0189C2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" y="0"/>
            <a:ext cx="62179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1FE5D-85A3-4827-A2B2-350D8E6C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0"/>
            <a:ext cx="178308" cy="51435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B6ECA-56C9-435D-B7F4-6E5E04CDE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2927" y="906749"/>
            <a:ext cx="1942799" cy="3844977"/>
          </a:xfrm>
        </p:spPr>
        <p:txBody>
          <a:bodyPr/>
          <a:lstStyle/>
          <a:p>
            <a:r>
              <a:rPr lang="en-US" sz="14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Air Temperature</a:t>
            </a: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sz="14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Humidity</a:t>
            </a: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sz="14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sz="14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Moisture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92B3C-A11C-4F19-A6F5-C8C2BC5911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129" r="80000" b="58445"/>
          <a:stretch/>
        </p:blipFill>
        <p:spPr>
          <a:xfrm>
            <a:off x="4415726" y="793474"/>
            <a:ext cx="3185028" cy="1202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08906F-C7E1-4F4D-9392-82192CFB7C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556" r="81500" b="54222"/>
          <a:stretch/>
        </p:blipFill>
        <p:spPr>
          <a:xfrm>
            <a:off x="4415726" y="2087629"/>
            <a:ext cx="2833117" cy="1225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40549-CE63-4378-BA02-5CEF3A4FB8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665" r="79750" b="36889"/>
          <a:stretch/>
        </p:blipFill>
        <p:spPr>
          <a:xfrm>
            <a:off x="4415727" y="3371562"/>
            <a:ext cx="3280194" cy="122513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D0863A6F-EC56-4707-8D7F-1ABB421A31CE}"/>
              </a:ext>
            </a:extLst>
          </p:cNvPr>
          <p:cNvSpPr txBox="1">
            <a:spLocks/>
          </p:cNvSpPr>
          <p:nvPr/>
        </p:nvSpPr>
        <p:spPr>
          <a:xfrm>
            <a:off x="943897" y="391774"/>
            <a:ext cx="801054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3300"/>
              <a:buFont typeface="Chau Philomene One"/>
              <a:buNone/>
              <a:defRPr sz="3300" b="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 분석</a:t>
            </a:r>
          </a:p>
        </p:txBody>
      </p:sp>
    </p:spTree>
    <p:extLst>
      <p:ext uri="{BB962C8B-B14F-4D97-AF65-F5344CB8AC3E}">
        <p14:creationId xmlns:p14="http://schemas.microsoft.com/office/powerpoint/2010/main" val="2611214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F434F-0B89-4CBB-A52E-CC0189C2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" y="0"/>
            <a:ext cx="62179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1FE5D-85A3-4827-A2B2-350D8E6C6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0"/>
            <a:ext cx="178308" cy="51435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B6ECA-56C9-435D-B7F4-6E5E04CDE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546" y="2100740"/>
            <a:ext cx="1200150" cy="1978640"/>
          </a:xfrm>
        </p:spPr>
        <p:txBody>
          <a:bodyPr>
            <a:normAutofit/>
          </a:bodyPr>
          <a:lstStyle/>
          <a:p>
            <a:pPr marL="0" indent="0"/>
            <a:r>
              <a:rPr lang="en-US" sz="18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Fan is ON</a:t>
            </a:r>
          </a:p>
          <a:p>
            <a:pPr marL="0" indent="0"/>
            <a:endParaRPr lang="en-US" sz="18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sz="1800" dirty="0">
              <a:solidFill>
                <a:srgbClr val="4D4F4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/>
            <a:r>
              <a:rPr lang="en-US" sz="1800" dirty="0">
                <a:solidFill>
                  <a:srgbClr val="4D4F4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Fan is OFF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DC139-A47B-442C-9D78-2C6D909C65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551" r="80690" b="35556"/>
          <a:stretch/>
        </p:blipFill>
        <p:spPr>
          <a:xfrm>
            <a:off x="1428750" y="1064121"/>
            <a:ext cx="3907165" cy="3015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07601-6632-4B12-ABF9-14EE38AC3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322" y="2199032"/>
            <a:ext cx="2414225" cy="123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A9F44-4ECC-4309-A473-E334FB114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901" y="3193442"/>
            <a:ext cx="2414225" cy="1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F434F-0B89-4CBB-A52E-CC0189C27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" y="0"/>
            <a:ext cx="62179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1FE5D-85A3-4827-A2B2-350D8E6C6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0"/>
            <a:ext cx="178308" cy="5143500"/>
          </a:xfrm>
          <a:prstGeom prst="rect">
            <a:avLst/>
          </a:prstGeom>
        </p:spPr>
      </p:pic>
      <p:pic>
        <p:nvPicPr>
          <p:cNvPr id="9" name="KakaoTalk_20200608_193038972">
            <a:hlinkClick r:id="" action="ppaction://media"/>
            <a:extLst>
              <a:ext uri="{FF2B5EF4-FFF2-40B4-BE49-F238E27FC236}">
                <a16:creationId xmlns:a16="http://schemas.microsoft.com/office/drawing/2014/main" id="{4F78F270-E567-4AA4-BE27-7842D3CD3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46259" y="636984"/>
            <a:ext cx="6869091" cy="386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48;p29">
            <a:extLst>
              <a:ext uri="{FF2B5EF4-FFF2-40B4-BE49-F238E27FC236}">
                <a16:creationId xmlns:a16="http://schemas.microsoft.com/office/drawing/2014/main" id="{1F7CC653-AED3-4B59-9599-D79D4ABC7B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322" t="2535" r="34734" b="72839"/>
          <a:stretch/>
        </p:blipFill>
        <p:spPr>
          <a:xfrm flipH="1">
            <a:off x="2864052" y="1022812"/>
            <a:ext cx="5568297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2864052" y="1022812"/>
            <a:ext cx="5568300" cy="15444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2980099" y="3179475"/>
            <a:ext cx="4770869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dirty="0">
              <a:solidFill>
                <a:srgbClr val="4D4F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rgbClr val="F8FFF5"/>
                </a:solidFill>
                <a:latin typeface="Calisto MT" panose="02040603050505030304" pitchFamily="18" charset="0"/>
                <a:ea typeface="Microsoft YaHei UI Light" panose="020B0502040204020203" pitchFamily="34" charset="-122"/>
              </a:rPr>
              <a:t>06</a:t>
            </a:r>
            <a:endParaRPr sz="10000" dirty="0">
              <a:solidFill>
                <a:srgbClr val="F8FFF5"/>
              </a:solidFill>
              <a:latin typeface="Calisto MT" panose="02040603050505030304" pitchFamily="18" charset="0"/>
              <a:ea typeface="Microsoft YaHei U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85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아이디어 및 청사진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86C2FE-8B60-434E-9AF6-989111C3D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087" y="1559974"/>
            <a:ext cx="3144955" cy="2700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299C2A-60CE-41E0-AE43-5746A8C0B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74" y="1534150"/>
            <a:ext cx="3377127" cy="26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73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예산사용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3AADE-8934-470B-8017-7FA2D6707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324067" y="998302"/>
            <a:ext cx="2880587" cy="33579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852C09-ED4B-405E-A407-FD76A9E8C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78"/>
          <a:stretch/>
        </p:blipFill>
        <p:spPr>
          <a:xfrm>
            <a:off x="4511040" y="998302"/>
            <a:ext cx="2941320" cy="34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4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예산사용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67565B-35C9-49C2-B60F-3A7B6BE85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410" y="929503"/>
            <a:ext cx="2844551" cy="389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39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스마트팜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C130715-3FEB-4E64-BEDB-64EB8ED0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22" y="1371598"/>
            <a:ext cx="3429001" cy="257175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1C5A9E8-E171-4125-AE5E-B27501BEF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213" y="1371598"/>
            <a:ext cx="3429001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1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식물 성장 비교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79506E-DDDF-41A8-A7E4-952A8AA32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3" t="24827"/>
          <a:stretch/>
        </p:blipFill>
        <p:spPr>
          <a:xfrm>
            <a:off x="5328331" y="906529"/>
            <a:ext cx="2910949" cy="33304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B02C5A-496B-4922-98BE-6FCB4DBA73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91" t="10056" r="17006" b="5509"/>
          <a:stretch/>
        </p:blipFill>
        <p:spPr>
          <a:xfrm rot="5400000">
            <a:off x="1740405" y="993466"/>
            <a:ext cx="2303551" cy="39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77E38-9F0C-4F17-8C86-668FBD95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식물 성장 비교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2B97FC-51CD-4C30-95B2-F9D0B8DD6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324" y="906529"/>
            <a:ext cx="2460576" cy="32807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27CEF1-6F39-4910-A72A-DBE2A9E78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868" y="906530"/>
            <a:ext cx="2460576" cy="328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79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B20F51-B8F2-4176-B73A-BB2A12785106}"/>
              </a:ext>
            </a:extLst>
          </p:cNvPr>
          <p:cNvSpPr/>
          <p:nvPr/>
        </p:nvSpPr>
        <p:spPr>
          <a:xfrm>
            <a:off x="557170" y="1099103"/>
            <a:ext cx="2943322" cy="514349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53F125E1-37B1-45D5-8DCD-DD5E2CF3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70DEC2-3A9A-4B2C-9573-A1F3BF1E53FE}"/>
              </a:ext>
            </a:extLst>
          </p:cNvPr>
          <p:cNvSpPr txBox="1"/>
          <p:nvPr/>
        </p:nvSpPr>
        <p:spPr>
          <a:xfrm>
            <a:off x="1277702" y="1599012"/>
            <a:ext cx="155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우수한 품질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6F6278-2C57-4BA1-8142-50FA96F78E42}"/>
              </a:ext>
            </a:extLst>
          </p:cNvPr>
          <p:cNvSpPr txBox="1"/>
          <p:nvPr/>
        </p:nvSpPr>
        <p:spPr>
          <a:xfrm>
            <a:off x="3994958" y="851511"/>
            <a:ext cx="199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 생산성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349808-2AA5-494E-8833-D20C1A34DFCC}"/>
              </a:ext>
            </a:extLst>
          </p:cNvPr>
          <p:cNvSpPr txBox="1"/>
          <p:nvPr/>
        </p:nvSpPr>
        <p:spPr>
          <a:xfrm>
            <a:off x="6913724" y="1303103"/>
            <a:ext cx="199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삶의 질 개선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9E6BD5-0859-4654-8D13-44B36D478A9B}"/>
              </a:ext>
            </a:extLst>
          </p:cNvPr>
          <p:cNvSpPr txBox="1"/>
          <p:nvPr/>
        </p:nvSpPr>
        <p:spPr>
          <a:xfrm>
            <a:off x="1052784" y="2063138"/>
            <a:ext cx="2035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최적 환경 조성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13E5B9-DD70-468F-81D6-C28B148B739F}"/>
              </a:ext>
            </a:extLst>
          </p:cNvPr>
          <p:cNvSpPr txBox="1"/>
          <p:nvPr/>
        </p:nvSpPr>
        <p:spPr>
          <a:xfrm>
            <a:off x="4018652" y="1227115"/>
            <a:ext cx="20355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최적의 노동력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에너지 효율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C07FBC-1889-44B6-AAAF-9BDB0207742A}"/>
              </a:ext>
            </a:extLst>
          </p:cNvPr>
          <p:cNvSpPr txBox="1"/>
          <p:nvPr/>
        </p:nvSpPr>
        <p:spPr>
          <a:xfrm>
            <a:off x="6697522" y="1718601"/>
            <a:ext cx="231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생산의 수고를 </a:t>
            </a:r>
            <a:r>
              <a:rPr lang="ko-KR" altLang="en-US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D4F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줄여줌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55C631-F3F3-4204-B562-BC848CAF1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782"/>
          <a:stretch/>
        </p:blipFill>
        <p:spPr>
          <a:xfrm>
            <a:off x="3707877" y="2026378"/>
            <a:ext cx="2538620" cy="257303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F532A4-EFCA-4DDA-B404-E8A64C6E3D35}"/>
              </a:ext>
            </a:extLst>
          </p:cNvPr>
          <p:cNvSpPr/>
          <p:nvPr/>
        </p:nvSpPr>
        <p:spPr>
          <a:xfrm>
            <a:off x="3551108" y="-393922"/>
            <a:ext cx="2852159" cy="514349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7132BA-A742-4517-986F-38DDA039B4A7}"/>
              </a:ext>
            </a:extLst>
          </p:cNvPr>
          <p:cNvSpPr/>
          <p:nvPr/>
        </p:nvSpPr>
        <p:spPr>
          <a:xfrm>
            <a:off x="6485865" y="214110"/>
            <a:ext cx="2852159" cy="514349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22AB6B-09A3-41C5-9868-4A36F3AFFC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62"/>
          <a:stretch/>
        </p:blipFill>
        <p:spPr>
          <a:xfrm>
            <a:off x="1029341" y="2455330"/>
            <a:ext cx="2251968" cy="22942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C191C8-6D0E-4D0F-829B-811AC9673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036" y="2217026"/>
            <a:ext cx="2452532" cy="199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7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t="25343" b="25348"/>
          <a:stretch/>
        </p:blipFill>
        <p:spPr>
          <a:xfrm flipH="1">
            <a:off x="2864052" y="1027350"/>
            <a:ext cx="5568298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2864050" y="1027350"/>
            <a:ext cx="5568300" cy="15444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2980100" y="3179475"/>
            <a:ext cx="33390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4D4F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컨트롤 파트</a:t>
            </a:r>
            <a:endParaRPr dirty="0">
              <a:solidFill>
                <a:srgbClr val="4D4F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발표</a:t>
            </a:r>
            <a:r>
              <a:rPr lang="en-US" altLang="ko-KR" sz="1400" dirty="0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400" dirty="0" err="1">
                <a:solidFill>
                  <a:srgbClr val="4D4F4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조석호</a:t>
            </a:r>
            <a:endParaRPr sz="1400" dirty="0"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2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rgbClr val="F8FFF5"/>
                </a:solidFill>
                <a:latin typeface="Calisto MT" panose="02040603050505030304" pitchFamily="18" charset="0"/>
              </a:rPr>
              <a:t>01</a:t>
            </a:r>
            <a:endParaRPr sz="10000" dirty="0">
              <a:solidFill>
                <a:srgbClr val="F8FFF5"/>
              </a:solidFill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DFF514A-9E59-4A23-B114-E4CE2B90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/>
              <a:t>메인 컨트롤 </a:t>
            </a:r>
            <a:r>
              <a:rPr lang="en-US" altLang="ko-KR" sz="1600" dirty="0"/>
              <a:t>–</a:t>
            </a:r>
            <a:r>
              <a:rPr lang="ko-KR" altLang="en-US" sz="1600" dirty="0"/>
              <a:t>시스템 순서도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4AC0C2-06E3-47C7-A324-C95CC440E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114" y="799363"/>
            <a:ext cx="2365773" cy="814447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DF4A43-283A-4784-8FD8-2FF518FF8B4C}"/>
              </a:ext>
            </a:extLst>
          </p:cNvPr>
          <p:cNvSpPr/>
          <p:nvPr/>
        </p:nvSpPr>
        <p:spPr>
          <a:xfrm>
            <a:off x="3143482" y="1123131"/>
            <a:ext cx="1242060" cy="3039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1D391F8-99AE-404B-B9C7-27EA2DE9B2DE}"/>
              </a:ext>
            </a:extLst>
          </p:cNvPr>
          <p:cNvSpPr/>
          <p:nvPr/>
        </p:nvSpPr>
        <p:spPr>
          <a:xfrm>
            <a:off x="3143482" y="1727779"/>
            <a:ext cx="1242060" cy="3039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센서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738339-4BE1-4348-8AF6-F1B939AB1E10}"/>
              </a:ext>
            </a:extLst>
          </p:cNvPr>
          <p:cNvSpPr/>
          <p:nvPr/>
        </p:nvSpPr>
        <p:spPr>
          <a:xfrm>
            <a:off x="3143482" y="2338879"/>
            <a:ext cx="1242060" cy="3039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컨트롤러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7A054BB2-1E0F-498F-AEE5-BDCF8ABCB86E}"/>
              </a:ext>
            </a:extLst>
          </p:cNvPr>
          <p:cNvSpPr/>
          <p:nvPr/>
        </p:nvSpPr>
        <p:spPr>
          <a:xfrm>
            <a:off x="847585" y="3195320"/>
            <a:ext cx="1344747" cy="69342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대기온도</a:t>
            </a:r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8FF968DA-3E4D-48AA-8D86-1EA9DACA11C1}"/>
              </a:ext>
            </a:extLst>
          </p:cNvPr>
          <p:cNvSpPr/>
          <p:nvPr/>
        </p:nvSpPr>
        <p:spPr>
          <a:xfrm>
            <a:off x="2280376" y="3187499"/>
            <a:ext cx="1344747" cy="69342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대기습도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F55DB5E1-AF28-4215-BD17-DC414B61DB5F}"/>
              </a:ext>
            </a:extLst>
          </p:cNvPr>
          <p:cNvSpPr/>
          <p:nvPr/>
        </p:nvSpPr>
        <p:spPr>
          <a:xfrm>
            <a:off x="3839185" y="3195320"/>
            <a:ext cx="1344747" cy="69342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토양</a:t>
            </a:r>
            <a:endParaRPr lang="en-US" altLang="ko-KR" dirty="0"/>
          </a:p>
          <a:p>
            <a:pPr algn="ctr"/>
            <a:r>
              <a:rPr lang="ko-KR" altLang="en-US" dirty="0"/>
              <a:t>습도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5CDD544-8C23-4D27-A5EC-A1CD4C4206F8}"/>
              </a:ext>
            </a:extLst>
          </p:cNvPr>
          <p:cNvSpPr/>
          <p:nvPr/>
        </p:nvSpPr>
        <p:spPr>
          <a:xfrm>
            <a:off x="905620" y="4287555"/>
            <a:ext cx="1242060" cy="6934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팬</a:t>
            </a:r>
            <a:endParaRPr lang="en-US" altLang="ko-KR" dirty="0"/>
          </a:p>
          <a:p>
            <a:pPr algn="ctr"/>
            <a:r>
              <a:rPr lang="ko-KR" altLang="en-US" dirty="0"/>
              <a:t>워터펌프</a:t>
            </a:r>
            <a:endParaRPr lang="en-US" altLang="ko-KR" dirty="0"/>
          </a:p>
          <a:p>
            <a:pPr algn="ctr"/>
            <a:r>
              <a:rPr lang="ko-KR" altLang="en-US" dirty="0"/>
              <a:t>발열패드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68AD6B1-466F-4C9B-8944-49249DE82F6A}"/>
              </a:ext>
            </a:extLst>
          </p:cNvPr>
          <p:cNvSpPr/>
          <p:nvPr/>
        </p:nvSpPr>
        <p:spPr>
          <a:xfrm>
            <a:off x="2402464" y="4286902"/>
            <a:ext cx="1242060" cy="69341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팬</a:t>
            </a:r>
            <a:endParaRPr lang="en-US" altLang="ko-KR" dirty="0"/>
          </a:p>
          <a:p>
            <a:pPr algn="ctr"/>
            <a:r>
              <a:rPr lang="ko-KR" altLang="en-US" dirty="0"/>
              <a:t>워터펌프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DBDEBFD-4D77-432A-896D-1FEDD4DDC2A1}"/>
              </a:ext>
            </a:extLst>
          </p:cNvPr>
          <p:cNvSpPr/>
          <p:nvPr/>
        </p:nvSpPr>
        <p:spPr>
          <a:xfrm>
            <a:off x="3941872" y="4286903"/>
            <a:ext cx="1242060" cy="6635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워터펌프</a:t>
            </a:r>
            <a:endParaRPr lang="en-US" altLang="ko-KR" dirty="0"/>
          </a:p>
          <a:p>
            <a:pPr algn="ctr"/>
            <a:r>
              <a:rPr lang="ko-KR" altLang="en-US" dirty="0"/>
              <a:t>팬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62E5F2A-BAF0-400D-AA80-471ECB0B949D}"/>
              </a:ext>
            </a:extLst>
          </p:cNvPr>
          <p:cNvCxnSpPr>
            <a:stCxn id="2" idx="2"/>
            <a:endCxn id="12" idx="0"/>
          </p:cNvCxnSpPr>
          <p:nvPr/>
        </p:nvCxnSpPr>
        <p:spPr>
          <a:xfrm>
            <a:off x="3764512" y="1427049"/>
            <a:ext cx="0" cy="300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F87A8D-DE36-4C80-8459-F5C13C0BD28A}"/>
              </a:ext>
            </a:extLst>
          </p:cNvPr>
          <p:cNvCxnSpPr/>
          <p:nvPr/>
        </p:nvCxnSpPr>
        <p:spPr>
          <a:xfrm>
            <a:off x="3764512" y="2038149"/>
            <a:ext cx="0" cy="3007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DAACC32-1E58-43F0-9900-4D2067EC6E0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952750" y="2915148"/>
            <a:ext cx="0" cy="2723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96AB36B-340E-4596-ADA2-B330C8A985E8}"/>
              </a:ext>
            </a:extLst>
          </p:cNvPr>
          <p:cNvCxnSpPr>
            <a:cxnSpLocks/>
          </p:cNvCxnSpPr>
          <p:nvPr/>
        </p:nvCxnSpPr>
        <p:spPr>
          <a:xfrm>
            <a:off x="2952749" y="3880919"/>
            <a:ext cx="0" cy="4280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FF21406-2B45-4AD8-8D83-ACE6D7C2B09A}"/>
              </a:ext>
            </a:extLst>
          </p:cNvPr>
          <p:cNvCxnSpPr>
            <a:cxnSpLocks/>
          </p:cNvCxnSpPr>
          <p:nvPr/>
        </p:nvCxnSpPr>
        <p:spPr>
          <a:xfrm>
            <a:off x="1531388" y="2915148"/>
            <a:ext cx="0" cy="280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939036-EAFC-4CAC-8197-609D7A291782}"/>
              </a:ext>
            </a:extLst>
          </p:cNvPr>
          <p:cNvCxnSpPr>
            <a:cxnSpLocks/>
          </p:cNvCxnSpPr>
          <p:nvPr/>
        </p:nvCxnSpPr>
        <p:spPr>
          <a:xfrm flipH="1">
            <a:off x="1519959" y="2915148"/>
            <a:ext cx="444701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F668D05-CEA1-4B7D-931E-ADFDC0EA0BAE}"/>
              </a:ext>
            </a:extLst>
          </p:cNvPr>
          <p:cNvCxnSpPr>
            <a:cxnSpLocks/>
          </p:cNvCxnSpPr>
          <p:nvPr/>
        </p:nvCxnSpPr>
        <p:spPr>
          <a:xfrm>
            <a:off x="5966978" y="2915148"/>
            <a:ext cx="0" cy="2801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38EB33D-DD52-417B-A066-C0060447EE37}"/>
              </a:ext>
            </a:extLst>
          </p:cNvPr>
          <p:cNvCxnSpPr>
            <a:cxnSpLocks/>
          </p:cNvCxnSpPr>
          <p:nvPr/>
        </p:nvCxnSpPr>
        <p:spPr>
          <a:xfrm>
            <a:off x="4527031" y="3858840"/>
            <a:ext cx="0" cy="4280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E872AAD-EF2E-49BF-87CE-100D3469E686}"/>
              </a:ext>
            </a:extLst>
          </p:cNvPr>
          <p:cNvCxnSpPr>
            <a:cxnSpLocks/>
          </p:cNvCxnSpPr>
          <p:nvPr/>
        </p:nvCxnSpPr>
        <p:spPr>
          <a:xfrm>
            <a:off x="1519958" y="3841428"/>
            <a:ext cx="0" cy="4280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CF3D9998-8CE6-4F43-B56C-50835E25F724}"/>
              </a:ext>
            </a:extLst>
          </p:cNvPr>
          <p:cNvSpPr/>
          <p:nvPr/>
        </p:nvSpPr>
        <p:spPr>
          <a:xfrm>
            <a:off x="5294605" y="3195320"/>
            <a:ext cx="1344747" cy="69342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토양</a:t>
            </a:r>
            <a:endParaRPr lang="en-US" altLang="ko-KR" dirty="0"/>
          </a:p>
          <a:p>
            <a:pPr algn="ctr"/>
            <a:r>
              <a:rPr lang="ko-KR" altLang="en-US" dirty="0"/>
              <a:t>온도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0D379CA-EC2A-4E3D-94CB-E442495439F8}"/>
              </a:ext>
            </a:extLst>
          </p:cNvPr>
          <p:cNvSpPr/>
          <p:nvPr/>
        </p:nvSpPr>
        <p:spPr>
          <a:xfrm>
            <a:off x="5345948" y="4301850"/>
            <a:ext cx="1242060" cy="6635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발열패드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FDF0D8A-2EAA-4B5D-A5C8-1DE577304C7F}"/>
              </a:ext>
            </a:extLst>
          </p:cNvPr>
          <p:cNvCxnSpPr>
            <a:cxnSpLocks/>
          </p:cNvCxnSpPr>
          <p:nvPr/>
        </p:nvCxnSpPr>
        <p:spPr>
          <a:xfrm>
            <a:off x="5966978" y="3841427"/>
            <a:ext cx="0" cy="4280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925E49D-6450-4FF9-A7DF-A3E9AF6DAB2A}"/>
              </a:ext>
            </a:extLst>
          </p:cNvPr>
          <p:cNvCxnSpPr>
            <a:cxnSpLocks/>
          </p:cNvCxnSpPr>
          <p:nvPr/>
        </p:nvCxnSpPr>
        <p:spPr>
          <a:xfrm>
            <a:off x="3764512" y="2642797"/>
            <a:ext cx="0" cy="2723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E015034-00E9-476A-8B75-B19570D8C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09" y="1569105"/>
            <a:ext cx="1752600" cy="476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FD620CD-82A3-4703-8A46-04D29D9D8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007" y="2121248"/>
            <a:ext cx="1247775" cy="4381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DF992C6-AEAE-4760-A432-E6240245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878" y="3755140"/>
            <a:ext cx="1333500" cy="5143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7E2574-72AE-4D21-B890-C7E9DC4F8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007" y="2575578"/>
            <a:ext cx="2378377" cy="966452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D602190-668B-45C5-A252-0958C33CF3BC}"/>
              </a:ext>
            </a:extLst>
          </p:cNvPr>
          <p:cNvCxnSpPr>
            <a:cxnSpLocks/>
          </p:cNvCxnSpPr>
          <p:nvPr/>
        </p:nvCxnSpPr>
        <p:spPr>
          <a:xfrm>
            <a:off x="4511558" y="2915147"/>
            <a:ext cx="0" cy="27235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517C927-6B0B-45EC-943F-571B5B49A843}"/>
              </a:ext>
            </a:extLst>
          </p:cNvPr>
          <p:cNvCxnSpPr>
            <a:cxnSpLocks/>
          </p:cNvCxnSpPr>
          <p:nvPr/>
        </p:nvCxnSpPr>
        <p:spPr>
          <a:xfrm flipH="1">
            <a:off x="2782819" y="2490838"/>
            <a:ext cx="33985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29E8EA3-ACD3-4CC7-8CDD-4DFBE510D27F}"/>
              </a:ext>
            </a:extLst>
          </p:cNvPr>
          <p:cNvSpPr/>
          <p:nvPr/>
        </p:nvSpPr>
        <p:spPr>
          <a:xfrm>
            <a:off x="1540759" y="2228839"/>
            <a:ext cx="1242060" cy="45842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LCD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27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/>
          </p:nvPr>
        </p:nvSpPr>
        <p:spPr>
          <a:xfrm>
            <a:off x="408637" y="384282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동작 조건</a:t>
            </a:r>
            <a:endParaRPr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" name="표 10">
            <a:extLst>
              <a:ext uri="{FF2B5EF4-FFF2-40B4-BE49-F238E27FC236}">
                <a16:creationId xmlns:a16="http://schemas.microsoft.com/office/drawing/2014/main" id="{4858CFB3-79D9-42B8-923E-CC54DFA25E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07040"/>
              </p:ext>
            </p:extLst>
          </p:nvPr>
        </p:nvGraphicFramePr>
        <p:xfrm>
          <a:off x="714941" y="1215714"/>
          <a:ext cx="7714117" cy="30706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05429">
                  <a:extLst>
                    <a:ext uri="{9D8B030D-6E8A-4147-A177-3AD203B41FA5}">
                      <a16:colId xmlns:a16="http://schemas.microsoft.com/office/drawing/2014/main" val="2655308610"/>
                    </a:ext>
                  </a:extLst>
                </a:gridCol>
                <a:gridCol w="1393371">
                  <a:extLst>
                    <a:ext uri="{9D8B030D-6E8A-4147-A177-3AD203B41FA5}">
                      <a16:colId xmlns:a16="http://schemas.microsoft.com/office/drawing/2014/main" val="3458255201"/>
                    </a:ext>
                  </a:extLst>
                </a:gridCol>
                <a:gridCol w="1402067">
                  <a:extLst>
                    <a:ext uri="{9D8B030D-6E8A-4147-A177-3AD203B41FA5}">
                      <a16:colId xmlns:a16="http://schemas.microsoft.com/office/drawing/2014/main" val="244974658"/>
                    </a:ext>
                  </a:extLst>
                </a:gridCol>
                <a:gridCol w="1225988">
                  <a:extLst>
                    <a:ext uri="{9D8B030D-6E8A-4147-A177-3AD203B41FA5}">
                      <a16:colId xmlns:a16="http://schemas.microsoft.com/office/drawing/2014/main" val="3921689704"/>
                    </a:ext>
                  </a:extLst>
                </a:gridCol>
                <a:gridCol w="1987262">
                  <a:extLst>
                    <a:ext uri="{9D8B030D-6E8A-4147-A177-3AD203B41FA5}">
                      <a16:colId xmlns:a16="http://schemas.microsoft.com/office/drawing/2014/main" val="1289172274"/>
                    </a:ext>
                  </a:extLst>
                </a:gridCol>
              </a:tblGrid>
              <a:tr h="46131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팬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펌프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발열 패드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LCD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4F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70951"/>
                  </a:ext>
                </a:extLst>
              </a:tr>
              <a:tr h="3261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정상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noProof="0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noProof="0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noProof="0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noProof="0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noProof="0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noProof="0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Good Condition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661853"/>
                  </a:ext>
                </a:extLst>
              </a:tr>
              <a:tr h="326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대기 고온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High Temperature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96765"/>
                  </a:ext>
                </a:extLst>
              </a:tr>
              <a:tr h="326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대기 저온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Low Temperature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914126"/>
                  </a:ext>
                </a:extLst>
              </a:tr>
              <a:tr h="326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대기 다습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Too Humid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191767"/>
                  </a:ext>
                </a:extLst>
              </a:tr>
              <a:tr h="326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공기 건조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Air Too Dry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575196"/>
                  </a:ext>
                </a:extLst>
              </a:tr>
              <a:tr h="326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토양 다습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Soil Too Wet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357201"/>
                  </a:ext>
                </a:extLst>
              </a:tr>
              <a:tr h="326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토양 건조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Soil Too Dry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30716"/>
                  </a:ext>
                </a:extLst>
              </a:tr>
              <a:tr h="326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dirty="0">
                          <a:solidFill>
                            <a:srgbClr val="FFFFFF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sym typeface="Arial"/>
                        </a:rPr>
                        <a:t>토양 저온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X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O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cap="none" dirty="0">
                          <a:solidFill>
                            <a:srgbClr val="FFFFFF"/>
                          </a:solidFill>
                          <a:latin typeface="Microsoft YaHei UI Light" panose="020B0502040204020203" pitchFamily="34" charset="-122"/>
                          <a:ea typeface="Microsoft YaHei UI Light" panose="020B0502040204020203" pitchFamily="34" charset="-122"/>
                          <a:sym typeface="Arial"/>
                        </a:rPr>
                        <a:t>Soil Too Cold</a:t>
                      </a:r>
                      <a:endParaRPr lang="ko-KR" altLang="en-US" sz="1400" b="0" i="0" u="none" strike="noStrike" cap="none" dirty="0">
                        <a:solidFill>
                          <a:srgbClr val="FFFFFF"/>
                        </a:solidFill>
                        <a:latin typeface="Microsoft YaHei UI Light" panose="020B0502040204020203" pitchFamily="34" charset="-122"/>
                        <a:ea typeface="맑은 고딕" panose="020B0503020000020004" pitchFamily="50" charset="-127"/>
                        <a:sym typeface="Arial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A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731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36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8FA3EA5-C580-4D04-8511-93F8687731F7}"/>
              </a:ext>
            </a:extLst>
          </p:cNvPr>
          <p:cNvGrpSpPr/>
          <p:nvPr/>
        </p:nvGrpSpPr>
        <p:grpSpPr>
          <a:xfrm rot="5400000">
            <a:off x="-2267856" y="2267856"/>
            <a:ext cx="5143500" cy="607788"/>
            <a:chOff x="2" y="3984169"/>
            <a:chExt cx="5568300" cy="607788"/>
          </a:xfrm>
        </p:grpSpPr>
        <p:pic>
          <p:nvPicPr>
            <p:cNvPr id="4" name="Google Shape;167;p30">
              <a:extLst>
                <a:ext uri="{FF2B5EF4-FFF2-40B4-BE49-F238E27FC236}">
                  <a16:creationId xmlns:a16="http://schemas.microsoft.com/office/drawing/2014/main" id="{474A1742-BE82-4009-AAAF-EA53618832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37637" b="42958"/>
            <a:stretch/>
          </p:blipFill>
          <p:spPr>
            <a:xfrm flipH="1">
              <a:off x="2" y="3984170"/>
              <a:ext cx="5568298" cy="607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68;p30">
              <a:extLst>
                <a:ext uri="{FF2B5EF4-FFF2-40B4-BE49-F238E27FC236}">
                  <a16:creationId xmlns:a16="http://schemas.microsoft.com/office/drawing/2014/main" id="{D5FF6F91-8BDD-4839-8D03-783AABE80C29}"/>
                </a:ext>
              </a:extLst>
            </p:cNvPr>
            <p:cNvSpPr/>
            <p:nvPr/>
          </p:nvSpPr>
          <p:spPr>
            <a:xfrm>
              <a:off x="2" y="3984169"/>
              <a:ext cx="5568300" cy="607787"/>
            </a:xfrm>
            <a:prstGeom prst="rect">
              <a:avLst/>
            </a:pr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" name="Google Shape;168;p30">
            <a:extLst>
              <a:ext uri="{FF2B5EF4-FFF2-40B4-BE49-F238E27FC236}">
                <a16:creationId xmlns:a16="http://schemas.microsoft.com/office/drawing/2014/main" id="{C067AC8C-EC9A-4C27-83A0-0EADE3CD9A48}"/>
              </a:ext>
            </a:extLst>
          </p:cNvPr>
          <p:cNvSpPr/>
          <p:nvPr/>
        </p:nvSpPr>
        <p:spPr>
          <a:xfrm rot="5400000">
            <a:off x="-1888086" y="2495872"/>
            <a:ext cx="5143500" cy="151755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54DE85-3909-478F-B285-804729D4F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73" y="1852856"/>
            <a:ext cx="4317610" cy="2010484"/>
          </a:xfrm>
          <a:prstGeom prst="rect">
            <a:avLst/>
          </a:prstGeom>
          <a:solidFill>
            <a:srgbClr val="F8FFF5"/>
          </a:solidFill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DDFF514A-9E59-4A23-B114-E4CE2B90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97" y="391777"/>
            <a:ext cx="8010540" cy="401700"/>
          </a:xfrm>
        </p:spPr>
        <p:txBody>
          <a:bodyPr/>
          <a:lstStyle/>
          <a:p>
            <a:pPr algn="l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멀티 액션을 위한 타이머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AD320-AB11-4598-ABC1-76389826A7ED}"/>
              </a:ext>
            </a:extLst>
          </p:cNvPr>
          <p:cNvSpPr txBox="1"/>
          <p:nvPr/>
        </p:nvSpPr>
        <p:spPr>
          <a:xfrm>
            <a:off x="1215573" y="891426"/>
            <a:ext cx="5916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센서와 </a:t>
            </a:r>
            <a:r>
              <a:rPr lang="ko-KR" altLang="en-US" sz="18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액츄에이터가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</a:t>
            </a:r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아닌 복합적 시스템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- Timer </a:t>
            </a:r>
            <a:r>
              <a:rPr lang="ko-KR" altLang="en-US" sz="1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활용</a:t>
            </a:r>
            <a:endParaRPr lang="en-US" altLang="ko-KR" sz="18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rgbClr val="4D4F4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3B609F-58DD-45AA-BC8A-5D40BECA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780" y="2124252"/>
            <a:ext cx="3123837" cy="27648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4AC0C2-06E3-47C7-A324-C95CC440E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780" y="1288083"/>
            <a:ext cx="2365773" cy="8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95414"/>
      </p:ext>
    </p:extLst>
  </p:cSld>
  <p:clrMapOvr>
    <a:masterClrMapping/>
  </p:clrMapOvr>
</p:sld>
</file>

<file path=ppt/theme/theme1.xml><?xml version="1.0" encoding="utf-8"?>
<a:theme xmlns:a="http://schemas.openxmlformats.org/drawingml/2006/main" name="CSR Report by Slides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F144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1627</Words>
  <Application>Microsoft Office PowerPoint</Application>
  <PresentationFormat>화면 슬라이드 쇼(16:9)</PresentationFormat>
  <Paragraphs>358</Paragraphs>
  <Slides>55</Slides>
  <Notes>51</Notes>
  <HiddenSlides>0</HiddenSlides>
  <MMClips>6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7" baseType="lpstr">
      <vt:lpstr>KoPub돋움체 Bold</vt:lpstr>
      <vt:lpstr>Microsoft YaHei UI Light</vt:lpstr>
      <vt:lpstr>Wingdings</vt:lpstr>
      <vt:lpstr>KoPub돋움체 Light</vt:lpstr>
      <vt:lpstr>Arial</vt:lpstr>
      <vt:lpstr>Calisto MT</vt:lpstr>
      <vt:lpstr>Chau Philomene One</vt:lpstr>
      <vt:lpstr>Rokkitt Regular</vt:lpstr>
      <vt:lpstr>KoPub돋움체 Medium</vt:lpstr>
      <vt:lpstr>맑은 고딕</vt:lpstr>
      <vt:lpstr>CSR Report by SlidesGo</vt:lpstr>
      <vt:lpstr>비트맵 이미지</vt:lpstr>
      <vt:lpstr>스마트 팜 모델링</vt:lpstr>
      <vt:lpstr>차례</vt:lpstr>
      <vt:lpstr>1. 주제 및 목표</vt:lpstr>
      <vt:lpstr>2. 아이디어 및 청사진</vt:lpstr>
      <vt:lpstr>2. 아이디어 및 청사진</vt:lpstr>
      <vt:lpstr>메인 컨트롤 파트</vt:lpstr>
      <vt:lpstr>메인 컨트롤 –시스템 순서도 </vt:lpstr>
      <vt:lpstr>동작 조건</vt:lpstr>
      <vt:lpstr>멀티 액션을 위한 타이머 함수</vt:lpstr>
      <vt:lpstr>메인 컨트롤</vt:lpstr>
      <vt:lpstr>세부 컨트롤 및 디스플레이</vt:lpstr>
      <vt:lpstr>컨트롤 - 엑츄에이터</vt:lpstr>
      <vt:lpstr>컨트롤 - 엑츄에이터</vt:lpstr>
      <vt:lpstr>컨트롤 - 디스플레이</vt:lpstr>
      <vt:lpstr>컨트롤 - 디스플레이</vt:lpstr>
      <vt:lpstr>컨트롤 - 디스플레이</vt:lpstr>
      <vt:lpstr>컨트롤 - 디스플레이</vt:lpstr>
      <vt:lpstr>컨트롤 - 디스플레이</vt:lpstr>
      <vt:lpstr>수분 공급 시스템</vt:lpstr>
      <vt:lpstr>PowerPoint 프레젠테이션</vt:lpstr>
      <vt:lpstr>PowerPoint 프레젠테이션</vt:lpstr>
      <vt:lpstr>토양 습도 센서 YL-38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열 공급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환기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예산사용</vt:lpstr>
      <vt:lpstr>예산사용</vt:lpstr>
      <vt:lpstr>스마트팜 제작</vt:lpstr>
      <vt:lpstr>식물 성장 비교</vt:lpstr>
      <vt:lpstr>식물 성장 비교</vt:lpstr>
      <vt:lpstr>기대효과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가정용 식물 자동 재배기</dc:title>
  <dc:creator>조석호</dc:creator>
  <cp:lastModifiedBy>조 석호</cp:lastModifiedBy>
  <cp:revision>61</cp:revision>
  <dcterms:modified xsi:type="dcterms:W3CDTF">2020-06-08T14:53:48Z</dcterms:modified>
</cp:coreProperties>
</file>